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19" r:id="rId2"/>
    <p:sldId id="370" r:id="rId3"/>
    <p:sldId id="374" r:id="rId4"/>
    <p:sldId id="375" r:id="rId5"/>
    <p:sldId id="372" r:id="rId6"/>
    <p:sldId id="373" r:id="rId7"/>
    <p:sldId id="371" r:id="rId8"/>
    <p:sldId id="365" r:id="rId9"/>
    <p:sldId id="376" r:id="rId10"/>
  </p:sldIdLst>
  <p:sldSz cx="9144000" cy="6858000" type="screen4x3"/>
  <p:notesSz cx="6742113" cy="9872663"/>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643"/>
    <a:srgbClr val="CFDB8D"/>
    <a:srgbClr val="3A54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9429" autoAdjust="0"/>
  </p:normalViewPr>
  <p:slideViewPr>
    <p:cSldViewPr snapToGrid="0" snapToObjects="1">
      <p:cViewPr varScale="1">
        <p:scale>
          <a:sx n="108" d="100"/>
          <a:sy n="108" d="100"/>
        </p:scale>
        <p:origin x="1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96"/>
    </p:cViewPr>
  </p:sorterViewPr>
  <p:notesViewPr>
    <p:cSldViewPr snapToGrid="0" snapToObjects="1">
      <p:cViewPr>
        <p:scale>
          <a:sx n="66" d="100"/>
          <a:sy n="66" d="100"/>
        </p:scale>
        <p:origin x="2334" y="336"/>
      </p:cViewPr>
      <p:guideLst>
        <p:guide orient="horz" pos="3109"/>
        <p:guide pos="2123"/>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4C28F04E-5DDA-4DAC-9E86-AB8B765F8AB3}" type="datetimeFigureOut">
              <a:rPr lang="en-GB" smtClean="0"/>
              <a:t>30/01/2020</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0E99EB0E-4433-4685-915A-680340040857}" type="slidenum">
              <a:rPr lang="en-GB" smtClean="0"/>
              <a:t>‹#›</a:t>
            </a:fld>
            <a:endParaRPr lang="en-GB"/>
          </a:p>
        </p:txBody>
      </p:sp>
    </p:spTree>
    <p:extLst>
      <p:ext uri="{BB962C8B-B14F-4D97-AF65-F5344CB8AC3E}">
        <p14:creationId xmlns:p14="http://schemas.microsoft.com/office/powerpoint/2010/main" val="411637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2921582" cy="493633"/>
          </a:xfrm>
          <a:prstGeom prst="rect">
            <a:avLst/>
          </a:prstGeom>
        </p:spPr>
        <p:txBody>
          <a:bodyPr vert="horz" lIns="91431" tIns="45716" rIns="91431" bIns="45716" rtlCol="0"/>
          <a:lstStyle>
            <a:lvl1pPr algn="l">
              <a:defRPr sz="1200" smtClean="0"/>
            </a:lvl1pPr>
          </a:lstStyle>
          <a:p>
            <a:pPr>
              <a:defRPr/>
            </a:pPr>
            <a:endParaRPr lang="en-GB"/>
          </a:p>
        </p:txBody>
      </p:sp>
      <p:sp>
        <p:nvSpPr>
          <p:cNvPr id="3" name="Date Placeholder 2"/>
          <p:cNvSpPr>
            <a:spLocks noGrp="1"/>
          </p:cNvSpPr>
          <p:nvPr>
            <p:ph type="dt" idx="1"/>
          </p:nvPr>
        </p:nvSpPr>
        <p:spPr>
          <a:xfrm>
            <a:off x="3818971" y="8"/>
            <a:ext cx="2921582" cy="493633"/>
          </a:xfrm>
          <a:prstGeom prst="rect">
            <a:avLst/>
          </a:prstGeom>
        </p:spPr>
        <p:txBody>
          <a:bodyPr vert="horz" lIns="91431" tIns="45716" rIns="91431" bIns="45716" rtlCol="0"/>
          <a:lstStyle>
            <a:lvl1pPr algn="r">
              <a:defRPr sz="1200" smtClean="0"/>
            </a:lvl1pPr>
          </a:lstStyle>
          <a:p>
            <a:pPr>
              <a:defRPr/>
            </a:pPr>
            <a:fld id="{BCA0EE5F-B915-4BC1-B253-1CD861E6C444}" type="datetimeFigureOut">
              <a:rPr lang="en-GB"/>
              <a:pPr>
                <a:defRPr/>
              </a:pPr>
              <a:t>30/01/2020</a:t>
            </a:fld>
            <a:endParaRPr lang="en-GB"/>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31" tIns="45716" rIns="91431" bIns="45716" rtlCol="0" anchor="ctr"/>
          <a:lstStyle/>
          <a:p>
            <a:pPr lvl="0"/>
            <a:endParaRPr lang="en-GB"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31" tIns="45716" rIns="91431" bIns="457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7325"/>
            <a:ext cx="2921582" cy="493633"/>
          </a:xfrm>
          <a:prstGeom prst="rect">
            <a:avLst/>
          </a:prstGeom>
        </p:spPr>
        <p:txBody>
          <a:bodyPr vert="horz" lIns="91431" tIns="45716" rIns="91431" bIns="45716"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18971" y="9377325"/>
            <a:ext cx="2921582" cy="493633"/>
          </a:xfrm>
          <a:prstGeom prst="rect">
            <a:avLst/>
          </a:prstGeom>
        </p:spPr>
        <p:txBody>
          <a:bodyPr vert="horz" lIns="91431" tIns="45716" rIns="91431" bIns="45716" rtlCol="0" anchor="b"/>
          <a:lstStyle>
            <a:lvl1pPr algn="r">
              <a:defRPr sz="1200" smtClean="0"/>
            </a:lvl1pPr>
          </a:lstStyle>
          <a:p>
            <a:pPr>
              <a:defRPr/>
            </a:pPr>
            <a:fld id="{DD59859C-D16D-4C0D-BAD5-5E5CB0160A4E}" type="slidenum">
              <a:rPr lang="en-GB"/>
              <a:pPr>
                <a:defRPr/>
              </a:pPr>
              <a:t>‹#›</a:t>
            </a:fld>
            <a:endParaRPr lang="en-GB"/>
          </a:p>
        </p:txBody>
      </p:sp>
    </p:spTree>
    <p:extLst>
      <p:ext uri="{BB962C8B-B14F-4D97-AF65-F5344CB8AC3E}">
        <p14:creationId xmlns:p14="http://schemas.microsoft.com/office/powerpoint/2010/main" val="39957217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1</a:t>
            </a:fld>
            <a:endParaRPr lang="en-GB"/>
          </a:p>
        </p:txBody>
      </p:sp>
    </p:spTree>
    <p:extLst>
      <p:ext uri="{BB962C8B-B14F-4D97-AF65-F5344CB8AC3E}">
        <p14:creationId xmlns:p14="http://schemas.microsoft.com/office/powerpoint/2010/main" val="227210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2</a:t>
            </a:fld>
            <a:endParaRPr lang="en-GB"/>
          </a:p>
        </p:txBody>
      </p:sp>
    </p:spTree>
    <p:extLst>
      <p:ext uri="{BB962C8B-B14F-4D97-AF65-F5344CB8AC3E}">
        <p14:creationId xmlns:p14="http://schemas.microsoft.com/office/powerpoint/2010/main" val="410089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3</a:t>
            </a:fld>
            <a:endParaRPr lang="en-GB"/>
          </a:p>
        </p:txBody>
      </p:sp>
    </p:spTree>
    <p:extLst>
      <p:ext uri="{BB962C8B-B14F-4D97-AF65-F5344CB8AC3E}">
        <p14:creationId xmlns:p14="http://schemas.microsoft.com/office/powerpoint/2010/main" val="188378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4</a:t>
            </a:fld>
            <a:endParaRPr lang="en-GB"/>
          </a:p>
        </p:txBody>
      </p:sp>
    </p:spTree>
    <p:extLst>
      <p:ext uri="{BB962C8B-B14F-4D97-AF65-F5344CB8AC3E}">
        <p14:creationId xmlns:p14="http://schemas.microsoft.com/office/powerpoint/2010/main" val="142045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‘improve the quality of life for our residents, particularly for those who are vulnerable or in poverty’ </a:t>
            </a:r>
            <a:r>
              <a:rPr lang="en-GB" dirty="0" smtClean="0"/>
              <a:t>(Leeds Community Foundation aim</a:t>
            </a:r>
            <a:r>
              <a:rPr lang="en-GB" dirty="0"/>
              <a:t>) and ‘to create a city of opportunity for all’ (LCC, Best City Outcomes).  So socially deprived areas, and those where there hasn’t been much recent investment in green space, will be prioritised</a:t>
            </a:r>
            <a:r>
              <a:rPr lang="en-GB" dirty="0" smtClean="0"/>
              <a:t>.</a:t>
            </a:r>
          </a:p>
          <a:p>
            <a:endParaRPr lang="en-GB" dirty="0" smtClean="0"/>
          </a:p>
          <a:p>
            <a:r>
              <a:rPr lang="en-GB" dirty="0" smtClean="0"/>
              <a:t>University of Leeds</a:t>
            </a:r>
            <a:r>
              <a:rPr lang="en-GB" baseline="0" dirty="0" smtClean="0"/>
              <a:t> residents survey in 2016 showed that the public’s priorities are:</a:t>
            </a:r>
          </a:p>
          <a:p>
            <a:pPr marL="171450" indent="-171450">
              <a:buFontTx/>
              <a:buChar char="-"/>
            </a:pPr>
            <a:r>
              <a:rPr lang="en-GB" baseline="0" dirty="0" smtClean="0"/>
              <a:t>Keep the park clean</a:t>
            </a:r>
          </a:p>
          <a:p>
            <a:pPr marL="171450" indent="-171450">
              <a:buFontTx/>
              <a:buChar char="-"/>
            </a:pPr>
            <a:r>
              <a:rPr lang="en-GB" baseline="0" dirty="0" smtClean="0"/>
              <a:t>Retain and improve facilities</a:t>
            </a:r>
          </a:p>
          <a:p>
            <a:pPr marL="171450" indent="-171450">
              <a:buFontTx/>
              <a:buChar char="-"/>
            </a:pPr>
            <a:r>
              <a:rPr lang="en-GB" baseline="0" dirty="0" smtClean="0"/>
              <a:t>Parks remaining free to enter</a:t>
            </a:r>
          </a:p>
          <a:p>
            <a:pPr marL="171450" indent="-171450">
              <a:buFontTx/>
              <a:buChar char="-"/>
            </a:pPr>
            <a:r>
              <a:rPr lang="en-GB" baseline="0" dirty="0" smtClean="0"/>
              <a:t>Community events and activities</a:t>
            </a:r>
          </a:p>
          <a:p>
            <a:pPr marL="171450" indent="-171450">
              <a:buFontTx/>
              <a:buChar char="-"/>
            </a:pPr>
            <a:r>
              <a:rPr lang="en-GB" baseline="0" dirty="0" smtClean="0"/>
              <a:t>Tackling anti-social behaviour and crime</a:t>
            </a:r>
            <a:endParaRPr lang="en-GB" dirty="0"/>
          </a:p>
          <a:p>
            <a:endParaRPr lang="en-GB" u="sng" dirty="0" smtClean="0"/>
          </a:p>
        </p:txBody>
      </p:sp>
      <p:sp>
        <p:nvSpPr>
          <p:cNvPr id="4" name="Slide Number Placeholder 3"/>
          <p:cNvSpPr>
            <a:spLocks noGrp="1"/>
          </p:cNvSpPr>
          <p:nvPr>
            <p:ph type="sldNum" sz="quarter" idx="10"/>
          </p:nvPr>
        </p:nvSpPr>
        <p:spPr/>
        <p:txBody>
          <a:bodyPr/>
          <a:lstStyle/>
          <a:p>
            <a:fld id="{0A7833B5-ECFA-2049-B95C-1429E1A780A9}" type="slidenum">
              <a:rPr lang="en-US" smtClean="0"/>
              <a:t>5</a:t>
            </a:fld>
            <a:endParaRPr lang="en-US"/>
          </a:p>
        </p:txBody>
      </p:sp>
    </p:spTree>
    <p:extLst>
      <p:ext uri="{BB962C8B-B14F-4D97-AF65-F5344CB8AC3E}">
        <p14:creationId xmlns:p14="http://schemas.microsoft.com/office/powerpoint/2010/main" val="142432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190"/>
            <a:r>
              <a:rPr lang="en-GB" sz="1100" dirty="0"/>
              <a:t>In 2018 the partners received funding to invest in exploring the potential of charitable giving to parks through </a:t>
            </a:r>
            <a:r>
              <a:rPr lang="en-GB" sz="1100" i="1" dirty="0"/>
              <a:t>Leeds Parks Fund.</a:t>
            </a:r>
          </a:p>
          <a:p>
            <a:endParaRPr lang="en-GB" altLang="en-US" sz="1100" dirty="0"/>
          </a:p>
          <a:p>
            <a:r>
              <a:rPr lang="en-GB" altLang="en-US" sz="1100" dirty="0"/>
              <a:t>The funding comes from HLF through a scheme called ‘Rethinking Parks’ which is managed by innovation charity </a:t>
            </a:r>
            <a:r>
              <a:rPr lang="en-GB" altLang="en-US" sz="1100" dirty="0" err="1"/>
              <a:t>Nesta</a:t>
            </a:r>
            <a:r>
              <a:rPr lang="en-GB" altLang="en-US" sz="1100" dirty="0"/>
              <a:t>.</a:t>
            </a:r>
          </a:p>
          <a:p>
            <a:endParaRPr lang="en-GB" altLang="en-US" sz="1100" dirty="0"/>
          </a:p>
          <a:p>
            <a:r>
              <a:rPr lang="en-GB" altLang="en-US" sz="1100" dirty="0"/>
              <a:t>Leeds City Council were one of only 8 successful applicants for the high-profile fund.  </a:t>
            </a:r>
          </a:p>
          <a:p>
            <a:endParaRPr lang="en-GB" sz="1100" dirty="0"/>
          </a:p>
          <a:p>
            <a:r>
              <a:rPr lang="en-GB" sz="1100" dirty="0"/>
              <a:t>The funded project will be launched publicly in Leeds in October 2018 and will involve:</a:t>
            </a:r>
          </a:p>
          <a:p>
            <a:pPr marL="767967" lvl="1" indent="-295372">
              <a:buFont typeface="Arial" panose="020B0604020202020204" pitchFamily="34" charset="0"/>
              <a:buChar char="•"/>
            </a:pPr>
            <a:endParaRPr lang="en-GB" sz="1100" dirty="0"/>
          </a:p>
          <a:p>
            <a:pPr marL="767967" lvl="1" indent="-295372">
              <a:buFont typeface="Arial" panose="020B0604020202020204" pitchFamily="34" charset="0"/>
              <a:buChar char="•"/>
            </a:pPr>
            <a:r>
              <a:rPr lang="en-GB" sz="1100" dirty="0"/>
              <a:t>Research by the University of Leeds into what local people and businesses think about the idea of charitable giving to public parks</a:t>
            </a:r>
          </a:p>
          <a:p>
            <a:pPr marL="767967" lvl="1" indent="-295372">
              <a:buFont typeface="Arial" panose="020B0604020202020204" pitchFamily="34" charset="0"/>
              <a:buChar char="•"/>
            </a:pPr>
            <a:r>
              <a:rPr lang="en-GB" sz="1100" dirty="0"/>
              <a:t>The recruitment of a fundraising manager, and assistant, to develop and deliver a fundraising plan for Leeds Parks Fund</a:t>
            </a:r>
          </a:p>
          <a:p>
            <a:pPr marL="767967" lvl="1" indent="-295372">
              <a:buFont typeface="Arial" panose="020B0604020202020204" pitchFamily="34" charset="0"/>
              <a:buChar char="•"/>
            </a:pPr>
            <a:r>
              <a:rPr lang="en-GB" sz="1100" dirty="0"/>
              <a:t>Working with communities to develop and promote the Fund</a:t>
            </a:r>
          </a:p>
          <a:p>
            <a:pPr marL="767967" lvl="1" indent="-295372">
              <a:buFont typeface="Arial" panose="020B0604020202020204" pitchFamily="34" charset="0"/>
              <a:buChar char="•"/>
            </a:pPr>
            <a:r>
              <a:rPr lang="en-GB" sz="1100" dirty="0"/>
              <a:t>The production and implementation of a marketing plan to promote the benefit of parks, and the Leeds Parks Fund.</a:t>
            </a:r>
          </a:p>
          <a:p>
            <a:pPr marL="767967" lvl="1" indent="-295372">
              <a:buFont typeface="Arial" panose="020B0604020202020204" pitchFamily="34" charset="0"/>
              <a:buChar char="•"/>
            </a:pPr>
            <a:r>
              <a:rPr lang="en-GB" sz="1100" dirty="0"/>
              <a:t>Trialling new ways to take charitable donations for parks e.g. text donations, site installations.</a:t>
            </a:r>
          </a:p>
          <a:p>
            <a:pPr marL="767967" lvl="1" indent="-295372">
              <a:buFont typeface="Arial" panose="020B0604020202020204" pitchFamily="34" charset="0"/>
              <a:buChar char="•"/>
            </a:pPr>
            <a:r>
              <a:rPr lang="en-GB" sz="1100" dirty="0"/>
              <a:t>Setting up an independent panel to manage funds raised</a:t>
            </a:r>
          </a:p>
          <a:p>
            <a:pPr marL="767967" lvl="1" indent="-295372">
              <a:buFont typeface="Arial" panose="020B0604020202020204" pitchFamily="34" charset="0"/>
              <a:buChar char="•"/>
            </a:pPr>
            <a:r>
              <a:rPr lang="en-GB" sz="1100" dirty="0"/>
              <a:t>Using funds raised to make a difference on the ground</a:t>
            </a:r>
          </a:p>
          <a:p>
            <a:pPr marL="767967" lvl="1" indent="-295372">
              <a:buFont typeface="Arial" panose="020B0604020202020204" pitchFamily="34" charset="0"/>
              <a:buChar char="•"/>
            </a:pPr>
            <a:r>
              <a:rPr lang="en-GB" sz="1100" dirty="0"/>
              <a:t>Investigating the potential for other British Community Foundations to host similar funds.</a:t>
            </a:r>
          </a:p>
          <a:p>
            <a:pPr marL="177223" indent="-17722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A7833B5-ECFA-2049-B95C-1429E1A780A9}" type="slidenum">
              <a:rPr lang="en-US" smtClean="0"/>
              <a:t>6</a:t>
            </a:fld>
            <a:endParaRPr lang="en-US"/>
          </a:p>
        </p:txBody>
      </p:sp>
    </p:spTree>
    <p:extLst>
      <p:ext uri="{BB962C8B-B14F-4D97-AF65-F5344CB8AC3E}">
        <p14:creationId xmlns:p14="http://schemas.microsoft.com/office/powerpoint/2010/main" val="107880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Emma presented plans for FPA project at the last meeting – we weren’t successful in getting the funding for the scheme, however, we will still embark upon developing our next Parks and Green Spaces Strategy shortly, and the themes we identified for the FPA project (partnerships, environment, health) will be key.</a:t>
            </a:r>
          </a:p>
          <a:p>
            <a:endParaRPr lang="en-GB" altLang="en-US" smtClean="0"/>
          </a:p>
          <a:p>
            <a:r>
              <a:rPr lang="en-GB" altLang="en-US" smtClean="0"/>
              <a:t>Community consultation and engagement will be an essential part of the process of developing the strategy and, as such, we would like the Forum to help us develop it from the earliest stages.</a:t>
            </a:r>
          </a:p>
          <a:p>
            <a:endParaRPr lang="en-GB" altLang="en-US" smtClean="0"/>
          </a:p>
          <a:p>
            <a:r>
              <a:rPr lang="en-GB" altLang="en-US" smtClean="0"/>
              <a:t>Emma will be leading on developing the strategy and will start in May, aiming to complete it by mid-2020.</a:t>
            </a:r>
          </a:p>
        </p:txBody>
      </p:sp>
      <p:sp>
        <p:nvSpPr>
          <p:cNvPr id="4" name="Slide Number Placeholder 3"/>
          <p:cNvSpPr>
            <a:spLocks noGrp="1"/>
          </p:cNvSpPr>
          <p:nvPr>
            <p:ph type="sldNum" sz="quarter" idx="5"/>
          </p:nvPr>
        </p:nvSpPr>
        <p:spPr/>
        <p:txBody>
          <a:bodyPr/>
          <a:lstStyle/>
          <a:p>
            <a:pPr>
              <a:defRPr/>
            </a:pPr>
            <a:fld id="{9E602F78-CE75-4D8C-8CCC-A0789EB8F836}" type="slidenum">
              <a:rPr lang="en-GB" smtClean="0"/>
              <a:pPr>
                <a:defRPr/>
              </a:pPr>
              <a:t>7</a:t>
            </a:fld>
            <a:endParaRPr lang="en-GB"/>
          </a:p>
        </p:txBody>
      </p:sp>
    </p:spTree>
    <p:extLst>
      <p:ext uri="{BB962C8B-B14F-4D97-AF65-F5344CB8AC3E}">
        <p14:creationId xmlns:p14="http://schemas.microsoft.com/office/powerpoint/2010/main" val="150501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212" y="4689515"/>
            <a:ext cx="5393690" cy="4867844"/>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8</a:t>
            </a:fld>
            <a:endParaRPr lang="en-GB" dirty="0"/>
          </a:p>
        </p:txBody>
      </p:sp>
    </p:spTree>
    <p:extLst>
      <p:ext uri="{BB962C8B-B14F-4D97-AF65-F5344CB8AC3E}">
        <p14:creationId xmlns:p14="http://schemas.microsoft.com/office/powerpoint/2010/main" val="279106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212" y="4689515"/>
            <a:ext cx="5393690" cy="4867844"/>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DD59859C-D16D-4C0D-BAD5-5E5CB0160A4E}" type="slidenum">
              <a:rPr lang="en-GB" smtClean="0"/>
              <a:pPr>
                <a:defRPr/>
              </a:pPr>
              <a:t>9</a:t>
            </a:fld>
            <a:endParaRPr lang="en-GB" dirty="0"/>
          </a:p>
        </p:txBody>
      </p:sp>
    </p:spTree>
    <p:extLst>
      <p:ext uri="{BB962C8B-B14F-4D97-AF65-F5344CB8AC3E}">
        <p14:creationId xmlns:p14="http://schemas.microsoft.com/office/powerpoint/2010/main" val="65709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30456" y="387781"/>
            <a:ext cx="2928536" cy="98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88238" y="10640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2304621"/>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8108A3A-9C29-4455-A0FA-DEAF94D79F3A}" type="datetimeFigureOut">
              <a:rPr lang="en-US" altLang="en-US"/>
              <a:pPr>
                <a:defRPr/>
              </a:pPr>
              <a:t>1/30/20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395BE-4B94-47CA-8FAE-0953966B90E3}" type="slidenum">
              <a:rPr lang="en-US" altLang="en-US"/>
              <a:pPr>
                <a:defRPr/>
              </a:pPr>
              <a:t>‹#›</a:t>
            </a:fld>
            <a:endParaRPr lang="en-US" altLang="en-US"/>
          </a:p>
        </p:txBody>
      </p:sp>
    </p:spTree>
    <p:extLst>
      <p:ext uri="{BB962C8B-B14F-4D97-AF65-F5344CB8AC3E}">
        <p14:creationId xmlns:p14="http://schemas.microsoft.com/office/powerpoint/2010/main" val="300110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4AE282-9D95-40B7-A09F-3637D352E371}" type="datetimeFigureOut">
              <a:rPr lang="en-US" altLang="en-US"/>
              <a:pPr>
                <a:defRPr/>
              </a:pPr>
              <a:t>1/30/20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8209F-529C-4AFC-8D27-3E13C990EBB6}" type="slidenum">
              <a:rPr lang="en-US" altLang="en-US"/>
              <a:pPr>
                <a:defRPr/>
              </a:pPr>
              <a:t>‹#›</a:t>
            </a:fld>
            <a:endParaRPr lang="en-US" altLang="en-US"/>
          </a:p>
        </p:txBody>
      </p:sp>
    </p:spTree>
    <p:extLst>
      <p:ext uri="{BB962C8B-B14F-4D97-AF65-F5344CB8AC3E}">
        <p14:creationId xmlns:p14="http://schemas.microsoft.com/office/powerpoint/2010/main" val="10850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1916D8-C8BB-4B71-9CCC-8704A1256AAB}" type="datetimeFigureOut">
              <a:rPr lang="en-US" altLang="en-US"/>
              <a:pPr>
                <a:defRPr/>
              </a:pPr>
              <a:t>1/30/20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639796-1397-47C9-B837-ABB0934628ED}" type="slidenum">
              <a:rPr lang="en-US" altLang="en-US"/>
              <a:pPr>
                <a:defRPr/>
              </a:pPr>
              <a:t>‹#›</a:t>
            </a:fld>
            <a:endParaRPr lang="en-US" altLang="en-US"/>
          </a:p>
        </p:txBody>
      </p:sp>
    </p:spTree>
    <p:extLst>
      <p:ext uri="{BB962C8B-B14F-4D97-AF65-F5344CB8AC3E}">
        <p14:creationId xmlns:p14="http://schemas.microsoft.com/office/powerpoint/2010/main" val="251662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EF4A2A-BDE5-4EAC-BBAB-331551A35256}" type="datetimeFigureOut">
              <a:rPr lang="en-US" altLang="en-US"/>
              <a:pPr>
                <a:defRPr/>
              </a:pPr>
              <a:t>1/30/20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7F780D-51E3-4B23-A66F-FABE20BD5AFB}" type="slidenum">
              <a:rPr lang="en-US" altLang="en-US"/>
              <a:pPr>
                <a:defRPr/>
              </a:pPr>
              <a:t>‹#›</a:t>
            </a:fld>
            <a:endParaRPr lang="en-US" altLang="en-US"/>
          </a:p>
        </p:txBody>
      </p:sp>
    </p:spTree>
    <p:extLst>
      <p:ext uri="{BB962C8B-B14F-4D97-AF65-F5344CB8AC3E}">
        <p14:creationId xmlns:p14="http://schemas.microsoft.com/office/powerpoint/2010/main" val="815200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8E52B0-B215-4BE4-AAF8-0BA3C16B9F69}" type="datetimeFigureOut">
              <a:rPr lang="en-US" altLang="en-US"/>
              <a:pPr>
                <a:defRPr/>
              </a:pPr>
              <a:t>1/30/20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85E0A8-2F3B-4E5F-9F6B-F584EB30181D}" type="slidenum">
              <a:rPr lang="en-US" altLang="en-US"/>
              <a:pPr>
                <a:defRPr/>
              </a:pPr>
              <a:t>‹#›</a:t>
            </a:fld>
            <a:endParaRPr lang="en-US" altLang="en-US"/>
          </a:p>
        </p:txBody>
      </p:sp>
    </p:spTree>
    <p:extLst>
      <p:ext uri="{BB962C8B-B14F-4D97-AF65-F5344CB8AC3E}">
        <p14:creationId xmlns:p14="http://schemas.microsoft.com/office/powerpoint/2010/main" val="18611996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0A060A-C9C0-48ED-9E4D-9C60E48A186E}" type="datetimeFigureOut">
              <a:rPr lang="en-US" altLang="en-US"/>
              <a:pPr>
                <a:defRPr/>
              </a:pPr>
              <a:t>1/30/20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68B980-E0C6-480C-A15D-AD257DCB0C17}" type="slidenum">
              <a:rPr lang="en-US" altLang="en-US"/>
              <a:pPr>
                <a:defRPr/>
              </a:pPr>
              <a:t>‹#›</a:t>
            </a:fld>
            <a:endParaRPr lang="en-US" altLang="en-US"/>
          </a:p>
        </p:txBody>
      </p:sp>
    </p:spTree>
    <p:extLst>
      <p:ext uri="{BB962C8B-B14F-4D97-AF65-F5344CB8AC3E}">
        <p14:creationId xmlns:p14="http://schemas.microsoft.com/office/powerpoint/2010/main" val="38365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770C5A-3B9D-4632-A148-73EC37F06381}" type="datetimeFigureOut">
              <a:rPr lang="en-US" altLang="en-US"/>
              <a:pPr>
                <a:defRPr/>
              </a:pPr>
              <a:t>1/30/20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1347D3-F0D7-431C-9394-9362CEC54EBB}" type="slidenum">
              <a:rPr lang="en-US" altLang="en-US"/>
              <a:pPr>
                <a:defRPr/>
              </a:pPr>
              <a:t>‹#›</a:t>
            </a:fld>
            <a:endParaRPr lang="en-US" altLang="en-US"/>
          </a:p>
        </p:txBody>
      </p:sp>
    </p:spTree>
    <p:extLst>
      <p:ext uri="{BB962C8B-B14F-4D97-AF65-F5344CB8AC3E}">
        <p14:creationId xmlns:p14="http://schemas.microsoft.com/office/powerpoint/2010/main" val="126919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136698-3F70-4069-B2CE-2626CC5AA150}" type="datetimeFigureOut">
              <a:rPr lang="en-US" altLang="en-US"/>
              <a:pPr>
                <a:defRPr/>
              </a:pPr>
              <a:t>1/30/20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BFB9F7-0DC5-4F84-9CB6-EBE3B89FAD76}" type="slidenum">
              <a:rPr lang="en-US" altLang="en-US"/>
              <a:pPr>
                <a:defRPr/>
              </a:pPr>
              <a:t>‹#›</a:t>
            </a:fld>
            <a:endParaRPr lang="en-US" altLang="en-US"/>
          </a:p>
        </p:txBody>
      </p:sp>
    </p:spTree>
    <p:extLst>
      <p:ext uri="{BB962C8B-B14F-4D97-AF65-F5344CB8AC3E}">
        <p14:creationId xmlns:p14="http://schemas.microsoft.com/office/powerpoint/2010/main" val="13645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766648-3BF8-429C-A025-68B4FA0ADE0C}" type="datetimeFigureOut">
              <a:rPr lang="en-US" altLang="en-US"/>
              <a:pPr>
                <a:defRPr/>
              </a:pPr>
              <a:t>1/30/20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4D6F08-1DF9-4380-8403-8AF25E13463D}" type="slidenum">
              <a:rPr lang="en-US" altLang="en-US"/>
              <a:pPr>
                <a:defRPr/>
              </a:pPr>
              <a:t>‹#›</a:t>
            </a:fld>
            <a:endParaRPr lang="en-US" altLang="en-US"/>
          </a:p>
        </p:txBody>
      </p:sp>
    </p:spTree>
    <p:extLst>
      <p:ext uri="{BB962C8B-B14F-4D97-AF65-F5344CB8AC3E}">
        <p14:creationId xmlns:p14="http://schemas.microsoft.com/office/powerpoint/2010/main" val="127879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0D2566-8ED6-48B9-A402-82BB03DBE4CD}" type="datetimeFigureOut">
              <a:rPr lang="en-US" altLang="en-US"/>
              <a:pPr>
                <a:defRPr/>
              </a:pPr>
              <a:t>1/30/20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11625-8C9E-4D4A-B9FF-225121969982}" type="slidenum">
              <a:rPr lang="en-US" altLang="en-US"/>
              <a:pPr>
                <a:defRPr/>
              </a:pPr>
              <a:t>‹#›</a:t>
            </a:fld>
            <a:endParaRPr lang="en-US" altLang="en-US"/>
          </a:p>
        </p:txBody>
      </p:sp>
    </p:spTree>
    <p:extLst>
      <p:ext uri="{BB962C8B-B14F-4D97-AF65-F5344CB8AC3E}">
        <p14:creationId xmlns:p14="http://schemas.microsoft.com/office/powerpoint/2010/main" val="278477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703F0-9D0D-4E48-A92B-B8E950767316}" type="datetimeFigureOut">
              <a:rPr lang="en-US" altLang="en-US"/>
              <a:pPr>
                <a:defRPr/>
              </a:pPr>
              <a:t>1/30/20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26274E-1954-4706-B24B-6013ED1419AB}" type="slidenum">
              <a:rPr lang="en-US" altLang="en-US"/>
              <a:pPr>
                <a:defRPr/>
              </a:pPr>
              <a:t>‹#›</a:t>
            </a:fld>
            <a:endParaRPr lang="en-US" altLang="en-US"/>
          </a:p>
        </p:txBody>
      </p:sp>
    </p:spTree>
    <p:extLst>
      <p:ext uri="{BB962C8B-B14F-4D97-AF65-F5344CB8AC3E}">
        <p14:creationId xmlns:p14="http://schemas.microsoft.com/office/powerpoint/2010/main" val="4192344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25861" y="330200"/>
            <a:ext cx="2478208" cy="10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Title Placeholder 1"/>
          <p:cNvSpPr>
            <a:spLocks noGrp="1"/>
          </p:cNvSpPr>
          <p:nvPr>
            <p:ph type="title"/>
          </p:nvPr>
        </p:nvSpPr>
        <p:spPr bwMode="auto">
          <a:xfrm>
            <a:off x="457200" y="1006475"/>
            <a:ext cx="82296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108200"/>
            <a:ext cx="82296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D10F87C-D8D4-4CBC-84F9-6CE664407D76}" type="datetimeFigureOut">
              <a:rPr lang="en-US" altLang="en-US"/>
              <a:pPr>
                <a:defRPr/>
              </a:pPr>
              <a:t>1/30/20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2CA7F85-F279-4EC2-AEBA-9E02C50DAC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4400" kern="1200">
          <a:solidFill>
            <a:schemeClr val="bg1"/>
          </a:solidFill>
          <a:latin typeface="+mj-lt"/>
          <a:ea typeface="MS PGothic" pitchFamily="34" charset="-128"/>
          <a:cs typeface="+mj-cs"/>
        </a:defRPr>
      </a:lvl1pPr>
      <a:lvl2pPr algn="l" defTabSz="457200" rtl="0" eaLnBrk="0" fontAlgn="base" hangingPunct="0">
        <a:spcBef>
          <a:spcPct val="0"/>
        </a:spcBef>
        <a:spcAft>
          <a:spcPct val="0"/>
        </a:spcAft>
        <a:defRPr sz="4400">
          <a:solidFill>
            <a:schemeClr val="bg1"/>
          </a:solidFill>
          <a:latin typeface="Calibri" pitchFamily="34" charset="0"/>
          <a:ea typeface="MS PGothic" pitchFamily="34" charset="-128"/>
        </a:defRPr>
      </a:lvl2pPr>
      <a:lvl3pPr algn="l" defTabSz="457200" rtl="0" eaLnBrk="0" fontAlgn="base" hangingPunct="0">
        <a:spcBef>
          <a:spcPct val="0"/>
        </a:spcBef>
        <a:spcAft>
          <a:spcPct val="0"/>
        </a:spcAft>
        <a:defRPr sz="4400">
          <a:solidFill>
            <a:schemeClr val="bg1"/>
          </a:solidFill>
          <a:latin typeface="Calibri" pitchFamily="34" charset="0"/>
          <a:ea typeface="MS PGothic" pitchFamily="34" charset="-128"/>
        </a:defRPr>
      </a:lvl3pPr>
      <a:lvl4pPr algn="l" defTabSz="457200" rtl="0" eaLnBrk="0" fontAlgn="base" hangingPunct="0">
        <a:spcBef>
          <a:spcPct val="0"/>
        </a:spcBef>
        <a:spcAft>
          <a:spcPct val="0"/>
        </a:spcAft>
        <a:defRPr sz="4400">
          <a:solidFill>
            <a:schemeClr val="bg1"/>
          </a:solidFill>
          <a:latin typeface="Calibri" pitchFamily="34" charset="0"/>
          <a:ea typeface="MS PGothic" pitchFamily="34" charset="-128"/>
        </a:defRPr>
      </a:lvl4pPr>
      <a:lvl5pPr algn="l" defTabSz="457200" rtl="0" eaLnBrk="0" fontAlgn="base" hangingPunct="0">
        <a:spcBef>
          <a:spcPct val="0"/>
        </a:spcBef>
        <a:spcAft>
          <a:spcPct val="0"/>
        </a:spcAft>
        <a:defRPr sz="4400">
          <a:solidFill>
            <a:schemeClr val="bg1"/>
          </a:solidFill>
          <a:latin typeface="Calibri" pitchFamily="34" charset="0"/>
          <a:ea typeface="MS PGothic" pitchFamily="34" charset="-128"/>
        </a:defRPr>
      </a:lvl5pPr>
      <a:lvl6pPr marL="457200" algn="l" defTabSz="457200" rtl="0" fontAlgn="base">
        <a:spcBef>
          <a:spcPct val="0"/>
        </a:spcBef>
        <a:spcAft>
          <a:spcPct val="0"/>
        </a:spcAft>
        <a:defRPr sz="4400">
          <a:solidFill>
            <a:schemeClr val="bg1"/>
          </a:solidFill>
          <a:latin typeface="Calibri" pitchFamily="34" charset="0"/>
          <a:ea typeface="MS PGothic" pitchFamily="34" charset="-128"/>
        </a:defRPr>
      </a:lvl6pPr>
      <a:lvl7pPr marL="914400" algn="l" defTabSz="457200" rtl="0" fontAlgn="base">
        <a:spcBef>
          <a:spcPct val="0"/>
        </a:spcBef>
        <a:spcAft>
          <a:spcPct val="0"/>
        </a:spcAft>
        <a:defRPr sz="4400">
          <a:solidFill>
            <a:schemeClr val="bg1"/>
          </a:solidFill>
          <a:latin typeface="Calibri" pitchFamily="34" charset="0"/>
          <a:ea typeface="MS PGothic" pitchFamily="34" charset="-128"/>
        </a:defRPr>
      </a:lvl7pPr>
      <a:lvl8pPr marL="1371600" algn="l" defTabSz="457200" rtl="0" fontAlgn="base">
        <a:spcBef>
          <a:spcPct val="0"/>
        </a:spcBef>
        <a:spcAft>
          <a:spcPct val="0"/>
        </a:spcAft>
        <a:defRPr sz="4400">
          <a:solidFill>
            <a:schemeClr val="bg1"/>
          </a:solidFill>
          <a:latin typeface="Calibri" pitchFamily="34" charset="0"/>
          <a:ea typeface="MS PGothic" pitchFamily="34" charset="-128"/>
        </a:defRPr>
      </a:lvl8pPr>
      <a:lvl9pPr marL="1828800" algn="l" defTabSz="457200" rtl="0" fontAlgn="base">
        <a:spcBef>
          <a:spcPct val="0"/>
        </a:spcBef>
        <a:spcAft>
          <a:spcPct val="0"/>
        </a:spcAft>
        <a:defRPr sz="4400">
          <a:solidFill>
            <a:schemeClr val="bg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9.emf"/><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leedsparksforum.org/" TargetMode="External"/><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 name="Content Placeholder 2"/>
          <p:cNvSpPr>
            <a:spLocks noGrp="1"/>
          </p:cNvSpPr>
          <p:nvPr>
            <p:ph idx="1"/>
          </p:nvPr>
        </p:nvSpPr>
        <p:spPr>
          <a:xfrm>
            <a:off x="475540" y="1837851"/>
            <a:ext cx="8229600" cy="2374899"/>
          </a:xfrm>
        </p:spPr>
        <p:txBody>
          <a:bodyPr/>
          <a:lstStyle/>
          <a:p>
            <a:pPr marL="0" indent="0">
              <a:lnSpc>
                <a:spcPct val="150000"/>
              </a:lnSpc>
              <a:buNone/>
            </a:pPr>
            <a:r>
              <a:rPr lang="en-GB" sz="4000" b="1" dirty="0" smtClean="0">
                <a:solidFill>
                  <a:schemeClr val="accent3">
                    <a:lumMod val="50000"/>
                  </a:schemeClr>
                </a:solidFill>
              </a:rPr>
              <a:t>Leeds Parks &amp; Green Spaces Forum</a:t>
            </a:r>
          </a:p>
          <a:p>
            <a:pPr marL="0" indent="0">
              <a:lnSpc>
                <a:spcPct val="150000"/>
              </a:lnSpc>
              <a:buNone/>
            </a:pPr>
            <a:endParaRPr lang="en-GB" sz="2800" b="1" dirty="0" smtClean="0"/>
          </a:p>
          <a:p>
            <a:pPr marL="0" indent="0">
              <a:lnSpc>
                <a:spcPct val="150000"/>
              </a:lnSpc>
              <a:buNone/>
            </a:pPr>
            <a:endParaRPr lang="en-GB" sz="2800" b="1" dirty="0"/>
          </a:p>
          <a:p>
            <a:pPr marL="0" indent="0">
              <a:lnSpc>
                <a:spcPct val="150000"/>
              </a:lnSpc>
              <a:buNone/>
            </a:pPr>
            <a:endParaRPr lang="en-GB" sz="2800" b="1" dirty="0"/>
          </a:p>
          <a:p>
            <a:pPr marL="0" indent="0">
              <a:lnSpc>
                <a:spcPct val="150000"/>
              </a:lnSpc>
              <a:buNone/>
            </a:pPr>
            <a:r>
              <a:rPr lang="en-GB" sz="2800" b="1" dirty="0" smtClean="0">
                <a:solidFill>
                  <a:schemeClr val="tx1"/>
                </a:solidFill>
              </a:rPr>
              <a:t>Tom Bliss</a:t>
            </a:r>
          </a:p>
          <a:p>
            <a:pPr marL="0" indent="0">
              <a:lnSpc>
                <a:spcPct val="150000"/>
              </a:lnSpc>
              <a:buNone/>
            </a:pPr>
            <a:r>
              <a:rPr lang="en-GB" sz="1200" b="1" dirty="0" smtClean="0"/>
              <a:t>Academic Landscape Architect / Urban Designer</a:t>
            </a:r>
            <a:r>
              <a:rPr lang="en-GB" sz="1200" b="1" dirty="0"/>
              <a:t/>
            </a:r>
            <a:br>
              <a:rPr lang="en-GB" sz="1200" b="1" dirty="0"/>
            </a:br>
            <a:r>
              <a:rPr lang="en-GB" sz="1200" b="1" dirty="0" smtClean="0"/>
              <a:t>Producer / Director and Communications Consultant</a:t>
            </a:r>
          </a:p>
          <a:p>
            <a:pPr marL="0" indent="0">
              <a:lnSpc>
                <a:spcPct val="150000"/>
              </a:lnSpc>
              <a:buNone/>
            </a:pPr>
            <a:r>
              <a:rPr lang="en-GB" sz="1200" b="1" dirty="0" smtClean="0"/>
              <a:t>Musician and songwriter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43" y="61388"/>
            <a:ext cx="2157348" cy="1883340"/>
          </a:xfrm>
          <a:prstGeom prst="rect">
            <a:avLst/>
          </a:prstGeom>
        </p:spPr>
      </p:pic>
      <p:pic>
        <p:nvPicPr>
          <p:cNvPr id="5" name="Picture 4"/>
          <p:cNvPicPr>
            <a:picLocks noChangeAspect="1"/>
          </p:cNvPicPr>
          <p:nvPr/>
        </p:nvPicPr>
        <p:blipFill rotWithShape="1">
          <a:blip r:embed="rId3">
            <a:alphaModFix amt="44000"/>
            <a:extLst>
              <a:ext uri="{28A0092B-C50C-407E-A947-70E740481C1C}">
                <a14:useLocalDpi xmlns:a14="http://schemas.microsoft.com/office/drawing/2010/main" val="0"/>
              </a:ext>
            </a:extLst>
          </a:blip>
          <a:srcRect t="40224" b="31000"/>
          <a:stretch/>
        </p:blipFill>
        <p:spPr>
          <a:xfrm>
            <a:off x="-1236907" y="2826328"/>
            <a:ext cx="10675150" cy="2149433"/>
          </a:xfrm>
          <a:prstGeom prst="rect">
            <a:avLst/>
          </a:prstGeom>
        </p:spPr>
      </p:pic>
    </p:spTree>
    <p:extLst>
      <p:ext uri="{BB962C8B-B14F-4D97-AF65-F5344CB8AC3E}">
        <p14:creationId xmlns:p14="http://schemas.microsoft.com/office/powerpoint/2010/main" val="39590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 name="Content Placeholder 2"/>
          <p:cNvSpPr>
            <a:spLocks noGrp="1"/>
          </p:cNvSpPr>
          <p:nvPr>
            <p:ph idx="1"/>
          </p:nvPr>
        </p:nvSpPr>
        <p:spPr>
          <a:xfrm>
            <a:off x="445324" y="1193879"/>
            <a:ext cx="8496795" cy="3814494"/>
          </a:xfrm>
        </p:spPr>
        <p:txBody>
          <a:bodyPr/>
          <a:lstStyle/>
          <a:p>
            <a:pPr>
              <a:lnSpc>
                <a:spcPct val="150000"/>
              </a:lnSpc>
              <a:buFont typeface="Wingdings" panose="05000000000000000000" pitchFamily="2" charset="2"/>
              <a:buChar char="§"/>
            </a:pPr>
            <a:r>
              <a:rPr lang="en-GB" sz="2400" b="1" dirty="0" smtClean="0">
                <a:solidFill>
                  <a:schemeClr val="tx1"/>
                </a:solidFill>
              </a:rPr>
              <a:t>Established in 2012 </a:t>
            </a:r>
            <a:r>
              <a:rPr lang="en-US" sz="2400" dirty="0" smtClean="0"/>
              <a:t>by </a:t>
            </a:r>
            <a:r>
              <a:rPr lang="en-US" sz="2400" dirty="0"/>
              <a:t>LCC as part of their Parks Strategy (about to </a:t>
            </a:r>
            <a:r>
              <a:rPr lang="en-US" sz="2400" dirty="0" smtClean="0"/>
              <a:t>expire, with new </a:t>
            </a:r>
            <a:r>
              <a:rPr lang="en-US" sz="2400" dirty="0"/>
              <a:t>one being consulted upon</a:t>
            </a:r>
            <a:r>
              <a:rPr lang="en-US" sz="2400" dirty="0" smtClean="0"/>
              <a:t>). Independent of LCC but supported with staff time etc. </a:t>
            </a:r>
          </a:p>
          <a:p>
            <a:pPr>
              <a:lnSpc>
                <a:spcPct val="150000"/>
              </a:lnSpc>
              <a:buFont typeface="Wingdings" panose="05000000000000000000" pitchFamily="2" charset="2"/>
              <a:buChar char="§"/>
            </a:pPr>
            <a:r>
              <a:rPr lang="en-US" sz="2400" b="1" dirty="0" smtClean="0">
                <a:solidFill>
                  <a:schemeClr val="tx1"/>
                </a:solidFill>
              </a:rPr>
              <a:t>4 Meetings Per Year </a:t>
            </a:r>
            <a:r>
              <a:rPr lang="en-US" sz="2400" dirty="0" smtClean="0"/>
              <a:t> in venues around Leeds, </a:t>
            </a:r>
            <a:r>
              <a:rPr lang="en-US" sz="2400" dirty="0"/>
              <a:t>preceded by a walk round the park/area. </a:t>
            </a:r>
            <a:r>
              <a:rPr lang="en-US" sz="2400" dirty="0" smtClean="0"/>
              <a:t>This </a:t>
            </a:r>
            <a:r>
              <a:rPr lang="en-US" sz="2400" dirty="0"/>
              <a:t>introduces members to a </a:t>
            </a:r>
            <a:r>
              <a:rPr lang="en-US" sz="2400" dirty="0" smtClean="0"/>
              <a:t>sites </a:t>
            </a:r>
            <a:r>
              <a:rPr lang="en-US" sz="2400" dirty="0"/>
              <a:t>they might not </a:t>
            </a:r>
            <a:r>
              <a:rPr lang="en-US" sz="2400" dirty="0" smtClean="0"/>
              <a:t>know </a:t>
            </a:r>
            <a:r>
              <a:rPr lang="en-GB" sz="2400" dirty="0" smtClean="0"/>
              <a:t>and encourages productive networking</a:t>
            </a:r>
            <a:endParaRPr lang="en-GB" sz="2400" b="1" dirty="0" smtClean="0">
              <a:solidFill>
                <a:schemeClr val="tx1"/>
              </a:solidFill>
            </a:endParaRPr>
          </a:p>
          <a:p>
            <a:pPr>
              <a:lnSpc>
                <a:spcPct val="150000"/>
              </a:lnSpc>
              <a:buFont typeface="Wingdings" panose="05000000000000000000" pitchFamily="2" charset="2"/>
              <a:buChar char="§"/>
            </a:pPr>
            <a:r>
              <a:rPr lang="en-GB" sz="2400" b="1" dirty="0" smtClean="0">
                <a:solidFill>
                  <a:schemeClr val="tx1"/>
                </a:solidFill>
              </a:rPr>
              <a:t>Number of Members – </a:t>
            </a:r>
            <a:r>
              <a:rPr lang="en-GB" sz="2400" b="1" dirty="0" smtClean="0">
                <a:solidFill>
                  <a:schemeClr val="tx1"/>
                </a:solidFill>
              </a:rPr>
              <a:t>99</a:t>
            </a:r>
            <a:endParaRPr lang="en-GB" sz="2400" b="1" dirty="0" smtClean="0">
              <a:solidFill>
                <a:schemeClr val="tx1"/>
              </a:solidFill>
            </a:endParaRPr>
          </a:p>
          <a:p>
            <a:pPr>
              <a:lnSpc>
                <a:spcPct val="150000"/>
              </a:lnSpc>
              <a:buFont typeface="Wingdings" panose="05000000000000000000" pitchFamily="2" charset="2"/>
              <a:buChar char="§"/>
            </a:pPr>
            <a:r>
              <a:rPr lang="en-GB" sz="2400" b="1" dirty="0" smtClean="0">
                <a:solidFill>
                  <a:schemeClr val="tx1"/>
                </a:solidFill>
              </a:rPr>
              <a:t>Facebook </a:t>
            </a:r>
            <a:r>
              <a:rPr lang="en-GB" sz="2400" b="1" dirty="0" smtClean="0">
                <a:solidFill>
                  <a:schemeClr val="tx1"/>
                </a:solidFill>
              </a:rPr>
              <a:t>Page members – 159</a:t>
            </a:r>
          </a:p>
          <a:p>
            <a:pPr>
              <a:lnSpc>
                <a:spcPct val="150000"/>
              </a:lnSpc>
              <a:buFont typeface="Wingdings" panose="05000000000000000000" pitchFamily="2" charset="2"/>
              <a:buChar char="§"/>
            </a:pPr>
            <a:r>
              <a:rPr lang="en-GB" sz="2400" b="1" dirty="0">
                <a:solidFill>
                  <a:schemeClr val="tx1"/>
                </a:solidFill>
              </a:rPr>
              <a:t>Facebook Group members – 160</a:t>
            </a:r>
          </a:p>
          <a:p>
            <a:pPr>
              <a:lnSpc>
                <a:spcPct val="150000"/>
              </a:lnSpc>
              <a:buFont typeface="Wingdings" panose="05000000000000000000" pitchFamily="2" charset="2"/>
              <a:buChar char="§"/>
            </a:pPr>
            <a:endParaRPr lang="en-GB" sz="2400" b="1" dirty="0" smtClean="0">
              <a:solidFill>
                <a:schemeClr val="tx1"/>
              </a:solidFill>
            </a:endParaRPr>
          </a:p>
          <a:p>
            <a:pPr>
              <a:lnSpc>
                <a:spcPct val="150000"/>
              </a:lnSpc>
              <a:buFont typeface="Wingdings" panose="05000000000000000000" pitchFamily="2" charset="2"/>
              <a:buChar char="§"/>
            </a:pPr>
            <a:endParaRPr lang="en-GB" sz="2400" b="1" dirty="0" smtClean="0">
              <a:solidFill>
                <a:schemeClr val="tx1"/>
              </a:solidFill>
            </a:endParaRPr>
          </a:p>
        </p:txBody>
      </p:sp>
      <p:sp>
        <p:nvSpPr>
          <p:cNvPr id="2" name="Title 1"/>
          <p:cNvSpPr>
            <a:spLocks noGrp="1"/>
          </p:cNvSpPr>
          <p:nvPr>
            <p:ph type="title"/>
          </p:nvPr>
        </p:nvSpPr>
        <p:spPr>
          <a:xfrm>
            <a:off x="457200" y="394383"/>
            <a:ext cx="8229600" cy="814388"/>
          </a:xfrm>
        </p:spPr>
        <p:txBody>
          <a:bodyPr/>
          <a:lstStyle/>
          <a:p>
            <a:r>
              <a:rPr lang="en-GB" sz="3200" b="1" dirty="0" smtClean="0">
                <a:solidFill>
                  <a:schemeClr val="accent3">
                    <a:lumMod val="50000"/>
                  </a:schemeClr>
                </a:solidFill>
              </a:rPr>
              <a:t>Leeds Parks and Green Spaces Forum</a:t>
            </a:r>
            <a:endParaRPr lang="en-GB" sz="3200" b="1" dirty="0">
              <a:solidFill>
                <a:schemeClr val="accent3">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Tree>
    <p:extLst>
      <p:ext uri="{BB962C8B-B14F-4D97-AF65-F5344CB8AC3E}">
        <p14:creationId xmlns:p14="http://schemas.microsoft.com/office/powerpoint/2010/main" val="175871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 name="Content Placeholder 2"/>
          <p:cNvSpPr>
            <a:spLocks noGrp="1"/>
          </p:cNvSpPr>
          <p:nvPr>
            <p:ph idx="1"/>
          </p:nvPr>
        </p:nvSpPr>
        <p:spPr>
          <a:xfrm>
            <a:off x="469075" y="1195122"/>
            <a:ext cx="8229600" cy="4017963"/>
          </a:xfrm>
        </p:spPr>
        <p:txBody>
          <a:bodyPr/>
          <a:lstStyle/>
          <a:p>
            <a:pPr marL="0" indent="0">
              <a:lnSpc>
                <a:spcPct val="150000"/>
              </a:lnSpc>
              <a:buNone/>
            </a:pPr>
            <a:r>
              <a:rPr lang="en-GB" sz="2400" b="1" dirty="0" smtClean="0">
                <a:solidFill>
                  <a:schemeClr val="tx1"/>
                </a:solidFill>
              </a:rPr>
              <a:t>Core Work</a:t>
            </a:r>
          </a:p>
          <a:p>
            <a:pPr>
              <a:lnSpc>
                <a:spcPct val="150000"/>
              </a:lnSpc>
            </a:pPr>
            <a:r>
              <a:rPr lang="en-GB" sz="2400" dirty="0" smtClean="0">
                <a:solidFill>
                  <a:schemeClr val="tx1"/>
                </a:solidFill>
              </a:rPr>
              <a:t>Sharing funding, training and other relevant opportunities</a:t>
            </a:r>
          </a:p>
          <a:p>
            <a:pPr>
              <a:lnSpc>
                <a:spcPct val="150000"/>
              </a:lnSpc>
            </a:pPr>
            <a:r>
              <a:rPr lang="en-GB" sz="2400" dirty="0" smtClean="0">
                <a:solidFill>
                  <a:schemeClr val="tx1"/>
                </a:solidFill>
              </a:rPr>
              <a:t>Providing networking opportunities, site visits and close links with Parks &amp; Countryside Service</a:t>
            </a:r>
          </a:p>
          <a:p>
            <a:pPr>
              <a:lnSpc>
                <a:spcPct val="150000"/>
              </a:lnSpc>
            </a:pPr>
            <a:r>
              <a:rPr lang="en-GB" sz="2400" dirty="0" smtClean="0">
                <a:solidFill>
                  <a:schemeClr val="tx1"/>
                </a:solidFill>
              </a:rPr>
              <a:t>E-newsletter</a:t>
            </a:r>
          </a:p>
          <a:p>
            <a:pPr>
              <a:lnSpc>
                <a:spcPct val="150000"/>
              </a:lnSpc>
            </a:pPr>
            <a:r>
              <a:rPr lang="en-GB" sz="2400" dirty="0" smtClean="0">
                <a:solidFill>
                  <a:schemeClr val="tx1"/>
                </a:solidFill>
              </a:rPr>
              <a:t>Promoting value of green space to decision-makers</a:t>
            </a:r>
            <a:endParaRPr lang="en-GB" sz="240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
        <p:nvSpPr>
          <p:cNvPr id="8" name="Title 1"/>
          <p:cNvSpPr>
            <a:spLocks noGrp="1"/>
          </p:cNvSpPr>
          <p:nvPr>
            <p:ph type="title"/>
          </p:nvPr>
        </p:nvSpPr>
        <p:spPr>
          <a:xfrm>
            <a:off x="457200" y="394383"/>
            <a:ext cx="8229600" cy="814388"/>
          </a:xfrm>
        </p:spPr>
        <p:txBody>
          <a:bodyPr/>
          <a:lstStyle/>
          <a:p>
            <a:r>
              <a:rPr lang="en-GB" sz="3200" b="1" dirty="0" smtClean="0">
                <a:solidFill>
                  <a:schemeClr val="accent3">
                    <a:lumMod val="50000"/>
                  </a:schemeClr>
                </a:solidFill>
              </a:rPr>
              <a:t>Leeds Parks and Green Spaces Forum</a:t>
            </a:r>
            <a:endParaRPr lang="en-GB" sz="3200" b="1" dirty="0">
              <a:solidFill>
                <a:schemeClr val="accent3">
                  <a:lumMod val="50000"/>
                </a:schemeClr>
              </a:solidFill>
            </a:endParaRPr>
          </a:p>
        </p:txBody>
      </p:sp>
    </p:spTree>
    <p:extLst>
      <p:ext uri="{BB962C8B-B14F-4D97-AF65-F5344CB8AC3E}">
        <p14:creationId xmlns:p14="http://schemas.microsoft.com/office/powerpoint/2010/main" val="91335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46143" y="-175632"/>
            <a:ext cx="10675150" cy="7469579"/>
          </a:xfrm>
          <a:prstGeom prst="rect">
            <a:avLst/>
          </a:prstGeom>
        </p:spPr>
      </p:pic>
      <p:sp>
        <p:nvSpPr>
          <p:cNvPr id="3" name="Content Placeholder 2"/>
          <p:cNvSpPr>
            <a:spLocks noGrp="1"/>
          </p:cNvSpPr>
          <p:nvPr>
            <p:ph idx="1"/>
          </p:nvPr>
        </p:nvSpPr>
        <p:spPr>
          <a:xfrm>
            <a:off x="469074" y="1195122"/>
            <a:ext cx="8568047" cy="6591272"/>
          </a:xfrm>
        </p:spPr>
        <p:txBody>
          <a:bodyPr/>
          <a:lstStyle/>
          <a:p>
            <a:pPr marL="0" indent="0">
              <a:lnSpc>
                <a:spcPct val="150000"/>
              </a:lnSpc>
              <a:buNone/>
            </a:pPr>
            <a:r>
              <a:rPr lang="en-GB" sz="2400" b="1" dirty="0" smtClean="0">
                <a:solidFill>
                  <a:schemeClr val="tx1"/>
                </a:solidFill>
              </a:rPr>
              <a:t>Talks at Meetings</a:t>
            </a:r>
            <a:endParaRPr lang="en-GB" sz="2400" b="1" dirty="0" smtClean="0">
              <a:solidFill>
                <a:schemeClr val="tx1"/>
              </a:solidFill>
            </a:endParaRPr>
          </a:p>
          <a:p>
            <a:r>
              <a:rPr lang="en-US" sz="1900" b="1" dirty="0" err="1">
                <a:solidFill>
                  <a:schemeClr val="tx1"/>
                </a:solidFill>
              </a:rPr>
              <a:t>Leeds’</a:t>
            </a:r>
            <a:r>
              <a:rPr lang="en-US" sz="1900" b="1" dirty="0">
                <a:solidFill>
                  <a:schemeClr val="tx1"/>
                </a:solidFill>
              </a:rPr>
              <a:t> Director of Public Health,  </a:t>
            </a:r>
          </a:p>
          <a:p>
            <a:r>
              <a:rPr lang="en-US" sz="1900" b="1" dirty="0">
                <a:solidFill>
                  <a:schemeClr val="tx1"/>
                </a:solidFill>
              </a:rPr>
              <a:t>LCC’s Head of Environmental Services re plans for tree planting/woodland cover, </a:t>
            </a:r>
          </a:p>
          <a:p>
            <a:r>
              <a:rPr lang="en-US" sz="1900" b="1" dirty="0">
                <a:solidFill>
                  <a:schemeClr val="tx1"/>
                </a:solidFill>
              </a:rPr>
              <a:t>LCC’s Senior Project Manager tasked with drawing up the next Parks &amp; Green Spaces Strategy, who held a consultation event. </a:t>
            </a:r>
          </a:p>
          <a:p>
            <a:r>
              <a:rPr lang="en-US" sz="1900" b="1" dirty="0">
                <a:solidFill>
                  <a:schemeClr val="tx1"/>
                </a:solidFill>
              </a:rPr>
              <a:t>Post-grad researchers from University of Leeds before launching their ‘Future of Leeds Parks’ exhibition and consultation. </a:t>
            </a:r>
          </a:p>
          <a:p>
            <a:r>
              <a:rPr lang="en-US" sz="1900" b="1" dirty="0" smtClean="0">
                <a:solidFill>
                  <a:schemeClr val="tx1"/>
                </a:solidFill>
              </a:rPr>
              <a:t>Catherine </a:t>
            </a:r>
            <a:r>
              <a:rPr lang="en-US" sz="1900" b="1" dirty="0">
                <a:solidFill>
                  <a:schemeClr val="tx1"/>
                </a:solidFill>
              </a:rPr>
              <a:t>Jones from </a:t>
            </a:r>
            <a:r>
              <a:rPr lang="en-US" sz="1900" b="1" dirty="0" err="1">
                <a:solidFill>
                  <a:schemeClr val="tx1"/>
                </a:solidFill>
              </a:rPr>
              <a:t>Buglife</a:t>
            </a:r>
            <a:r>
              <a:rPr lang="en-US" sz="1900" b="1" dirty="0">
                <a:solidFill>
                  <a:schemeClr val="tx1"/>
                </a:solidFill>
              </a:rPr>
              <a:t> about the importance of pollinators and other insects</a:t>
            </a:r>
            <a:r>
              <a:rPr lang="en-US" sz="1900" b="1" dirty="0" smtClean="0">
                <a:solidFill>
                  <a:schemeClr val="tx1"/>
                </a:solidFill>
              </a:rPr>
              <a:t>.</a:t>
            </a:r>
            <a:endParaRPr lang="en-US" sz="1900" b="1" dirty="0">
              <a:solidFill>
                <a:schemeClr val="tx1"/>
              </a:solidFill>
            </a:endParaRPr>
          </a:p>
          <a:p>
            <a:r>
              <a:rPr lang="en-US" sz="1900" b="1" dirty="0">
                <a:solidFill>
                  <a:schemeClr val="tx1"/>
                </a:solidFill>
              </a:rPr>
              <a:t>LCC’s dog-wardens, in answer to the perennial problem of dog </a:t>
            </a:r>
            <a:r>
              <a:rPr lang="en-US" sz="1900" b="1" dirty="0" smtClean="0">
                <a:solidFill>
                  <a:schemeClr val="tx1"/>
                </a:solidFill>
              </a:rPr>
              <a:t>mess</a:t>
            </a:r>
            <a:endParaRPr lang="en-US" sz="1900" b="1" dirty="0">
              <a:solidFill>
                <a:schemeClr val="tx1"/>
              </a:solidFill>
            </a:endParaRPr>
          </a:p>
          <a:p>
            <a:r>
              <a:rPr lang="en-US" sz="1900" b="1" dirty="0">
                <a:solidFill>
                  <a:schemeClr val="tx1"/>
                </a:solidFill>
              </a:rPr>
              <a:t>LCC’s Senior Planner re Green Space policies within housing/retail </a:t>
            </a:r>
            <a:r>
              <a:rPr lang="en-US" sz="1900" b="1" dirty="0" smtClean="0">
                <a:solidFill>
                  <a:schemeClr val="tx1"/>
                </a:solidFill>
              </a:rPr>
              <a:t>developments</a:t>
            </a:r>
            <a:endParaRPr lang="en-US" sz="1900" b="1" dirty="0">
              <a:solidFill>
                <a:schemeClr val="tx1"/>
              </a:solidFill>
            </a:endParaRPr>
          </a:p>
          <a:p>
            <a:r>
              <a:rPr lang="en-US" sz="1900" b="1" dirty="0" err="1">
                <a:solidFill>
                  <a:srgbClr val="FFFF00"/>
                </a:solidFill>
              </a:rPr>
              <a:t>Dr</a:t>
            </a:r>
            <a:r>
              <a:rPr lang="en-US" sz="1900" b="1" dirty="0">
                <a:solidFill>
                  <a:srgbClr val="FFFF00"/>
                </a:solidFill>
              </a:rPr>
              <a:t> Cat Scott, Tom Bliss and Anna </a:t>
            </a:r>
            <a:r>
              <a:rPr lang="en-US" sz="1900" b="1" dirty="0" err="1">
                <a:solidFill>
                  <a:srgbClr val="FFFF00"/>
                </a:solidFill>
              </a:rPr>
              <a:t>Gugan</a:t>
            </a:r>
            <a:r>
              <a:rPr lang="en-US" sz="1900" b="1" dirty="0">
                <a:solidFill>
                  <a:srgbClr val="FFFF00"/>
                </a:solidFill>
              </a:rPr>
              <a:t> from UBoC on </a:t>
            </a:r>
            <a:r>
              <a:rPr lang="en-US" sz="1900" b="1" dirty="0" smtClean="0">
                <a:solidFill>
                  <a:srgbClr val="FFFF00"/>
                </a:solidFill>
              </a:rPr>
              <a:t>i-Tree and CCC targets</a:t>
            </a:r>
            <a:endParaRPr lang="en-US" sz="1900" b="1" dirty="0">
              <a:solidFill>
                <a:srgbClr val="FFFF00"/>
              </a:solidFill>
            </a:endParaRPr>
          </a:p>
          <a:p>
            <a:r>
              <a:rPr lang="en-US" sz="1900" b="1" dirty="0">
                <a:solidFill>
                  <a:schemeClr val="tx1"/>
                </a:solidFill>
              </a:rPr>
              <a:t>LCC’s Health Walks Initiative officer. A couple of groups then worked with them to develop a walk from or around their site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
        <p:nvSpPr>
          <p:cNvPr id="8" name="Title 1"/>
          <p:cNvSpPr>
            <a:spLocks noGrp="1"/>
          </p:cNvSpPr>
          <p:nvPr>
            <p:ph type="title"/>
          </p:nvPr>
        </p:nvSpPr>
        <p:spPr>
          <a:xfrm>
            <a:off x="457200" y="394383"/>
            <a:ext cx="8229600" cy="814388"/>
          </a:xfrm>
        </p:spPr>
        <p:txBody>
          <a:bodyPr/>
          <a:lstStyle/>
          <a:p>
            <a:r>
              <a:rPr lang="en-GB" sz="3200" b="1" dirty="0" smtClean="0">
                <a:solidFill>
                  <a:schemeClr val="accent3">
                    <a:lumMod val="50000"/>
                  </a:schemeClr>
                </a:solidFill>
              </a:rPr>
              <a:t>Leeds Parks and Green Spaces Forum</a:t>
            </a:r>
            <a:endParaRPr lang="en-GB" sz="3200" b="1" dirty="0">
              <a:solidFill>
                <a:schemeClr val="accent3">
                  <a:lumMod val="50000"/>
                </a:schemeClr>
              </a:solidFill>
            </a:endParaRPr>
          </a:p>
        </p:txBody>
      </p:sp>
    </p:spTree>
    <p:extLst>
      <p:ext uri="{BB962C8B-B14F-4D97-AF65-F5344CB8AC3E}">
        <p14:creationId xmlns:p14="http://schemas.microsoft.com/office/powerpoint/2010/main" val="2768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 name="Content Placeholder 2"/>
          <p:cNvSpPr>
            <a:spLocks noGrp="1"/>
          </p:cNvSpPr>
          <p:nvPr>
            <p:ph idx="1"/>
          </p:nvPr>
        </p:nvSpPr>
        <p:spPr>
          <a:xfrm>
            <a:off x="467397" y="1143481"/>
            <a:ext cx="8234846" cy="4927372"/>
          </a:xfrm>
        </p:spPr>
        <p:txBody>
          <a:bodyPr/>
          <a:lstStyle/>
          <a:p>
            <a:pPr>
              <a:lnSpc>
                <a:spcPct val="150000"/>
              </a:lnSpc>
            </a:pPr>
            <a:r>
              <a:rPr lang="en-US" sz="2000" b="1" dirty="0" smtClean="0">
                <a:solidFill>
                  <a:schemeClr val="tx1"/>
                </a:solidFill>
              </a:rPr>
              <a:t>Launched </a:t>
            </a:r>
            <a:r>
              <a:rPr lang="en-US" sz="2000" b="1" dirty="0">
                <a:solidFill>
                  <a:schemeClr val="tx1"/>
                </a:solidFill>
              </a:rPr>
              <a:t>in 2017</a:t>
            </a:r>
          </a:p>
          <a:p>
            <a:pPr>
              <a:lnSpc>
                <a:spcPct val="150000"/>
              </a:lnSpc>
            </a:pPr>
            <a:r>
              <a:rPr lang="en-US" sz="2000" b="1" dirty="0" smtClean="0">
                <a:solidFill>
                  <a:schemeClr val="tx1"/>
                </a:solidFill>
              </a:rPr>
              <a:t>Vehicle to collect donations from individuals/businesses, managed by Leeds Community Foundation</a:t>
            </a:r>
          </a:p>
          <a:p>
            <a:pPr marL="0" indent="0">
              <a:buNone/>
            </a:pPr>
            <a:r>
              <a:rPr lang="en-US" sz="2000" b="1" dirty="0" smtClean="0">
                <a:solidFill>
                  <a:schemeClr val="tx1"/>
                </a:solidFill>
              </a:rPr>
              <a:t> </a:t>
            </a:r>
          </a:p>
          <a:p>
            <a:pPr marL="0" indent="0">
              <a:buNone/>
            </a:pPr>
            <a:r>
              <a:rPr lang="en-US" sz="2000" b="1" dirty="0" smtClean="0">
                <a:solidFill>
                  <a:schemeClr val="tx1"/>
                </a:solidFill>
              </a:rPr>
              <a:t>Aims</a:t>
            </a:r>
          </a:p>
          <a:p>
            <a:pPr lvl="1">
              <a:buFont typeface="Wingdings" panose="05000000000000000000" pitchFamily="2" charset="2"/>
              <a:buChar char="§"/>
            </a:pPr>
            <a:r>
              <a:rPr lang="en-US" sz="2000" b="1" dirty="0" smtClean="0">
                <a:solidFill>
                  <a:schemeClr val="tx1"/>
                </a:solidFill>
              </a:rPr>
              <a:t>To </a:t>
            </a:r>
            <a:r>
              <a:rPr lang="en-US" sz="2000" b="1" dirty="0">
                <a:solidFill>
                  <a:schemeClr val="tx1"/>
                </a:solidFill>
              </a:rPr>
              <a:t>improve publicly accessible parks and green spaces </a:t>
            </a:r>
            <a:r>
              <a:rPr lang="en-US" sz="2000" b="1" dirty="0" smtClean="0">
                <a:solidFill>
                  <a:schemeClr val="tx1"/>
                </a:solidFill>
              </a:rPr>
              <a:t>in </a:t>
            </a:r>
            <a:r>
              <a:rPr lang="en-US" sz="2000" b="1" dirty="0">
                <a:solidFill>
                  <a:schemeClr val="tx1"/>
                </a:solidFill>
              </a:rPr>
              <a:t>the city boundaries of </a:t>
            </a:r>
            <a:r>
              <a:rPr lang="en-US" sz="2000" b="1" dirty="0" smtClean="0">
                <a:solidFill>
                  <a:schemeClr val="tx1"/>
                </a:solidFill>
              </a:rPr>
              <a:t>Leeds - ‘</a:t>
            </a:r>
            <a:r>
              <a:rPr lang="en-US" sz="2000" b="1" dirty="0">
                <a:solidFill>
                  <a:schemeClr val="tx1"/>
                </a:solidFill>
              </a:rPr>
              <a:t>Improvements’ defined by Green Flag </a:t>
            </a:r>
            <a:r>
              <a:rPr lang="en-US" sz="2000" b="1" dirty="0" smtClean="0">
                <a:solidFill>
                  <a:schemeClr val="tx1"/>
                </a:solidFill>
              </a:rPr>
              <a:t>criteria</a:t>
            </a:r>
            <a:endParaRPr lang="en-US" sz="2000" b="1" dirty="0">
              <a:solidFill>
                <a:schemeClr val="tx1"/>
              </a:solidFill>
            </a:endParaRPr>
          </a:p>
          <a:p>
            <a:pPr marL="0" indent="0">
              <a:spcAft>
                <a:spcPts val="1200"/>
              </a:spcAft>
              <a:buNone/>
            </a:pPr>
            <a:r>
              <a:rPr lang="en-US" sz="2000" b="1" u="none" dirty="0" smtClean="0">
                <a:solidFill>
                  <a:schemeClr val="tx1"/>
                </a:solidFill>
              </a:rPr>
              <a:t>Priorities</a:t>
            </a:r>
            <a:endParaRPr lang="en-US" sz="2000" b="1" dirty="0">
              <a:solidFill>
                <a:schemeClr val="tx1"/>
              </a:solidFill>
            </a:endParaRPr>
          </a:p>
          <a:p>
            <a:pPr lvl="1">
              <a:spcAft>
                <a:spcPts val="1200"/>
              </a:spcAft>
              <a:buFont typeface="Wingdings" panose="05000000000000000000" pitchFamily="2" charset="2"/>
              <a:buChar char="§"/>
            </a:pPr>
            <a:r>
              <a:rPr lang="en-US" sz="2000" b="1" dirty="0" smtClean="0">
                <a:solidFill>
                  <a:schemeClr val="tx1"/>
                </a:solidFill>
              </a:rPr>
              <a:t>To </a:t>
            </a:r>
            <a:r>
              <a:rPr lang="en-US" sz="2000" b="1" dirty="0">
                <a:solidFill>
                  <a:schemeClr val="tx1"/>
                </a:solidFill>
              </a:rPr>
              <a:t>fulfil the aspiration for all 63 community parks in </a:t>
            </a:r>
            <a:r>
              <a:rPr lang="en-US" sz="2000" b="1" dirty="0" smtClean="0">
                <a:solidFill>
                  <a:schemeClr val="tx1"/>
                </a:solidFill>
              </a:rPr>
              <a:t>Leeds </a:t>
            </a:r>
            <a:r>
              <a:rPr lang="en-US" sz="2000" b="1" dirty="0">
                <a:solidFill>
                  <a:schemeClr val="tx1"/>
                </a:solidFill>
              </a:rPr>
              <a:t>to meet the </a:t>
            </a:r>
            <a:r>
              <a:rPr lang="en-US" sz="2000" b="1" dirty="0" smtClean="0">
                <a:solidFill>
                  <a:schemeClr val="tx1"/>
                </a:solidFill>
              </a:rPr>
              <a:t>Green </a:t>
            </a:r>
            <a:r>
              <a:rPr lang="en-US" sz="2000" b="1" dirty="0">
                <a:solidFill>
                  <a:schemeClr val="tx1"/>
                </a:solidFill>
              </a:rPr>
              <a:t>Flag </a:t>
            </a:r>
            <a:r>
              <a:rPr lang="en-US" sz="2000" b="1" dirty="0" smtClean="0">
                <a:solidFill>
                  <a:schemeClr val="tx1"/>
                </a:solidFill>
              </a:rPr>
              <a:t>criteria</a:t>
            </a:r>
          </a:p>
          <a:p>
            <a:pPr lvl="1">
              <a:spcAft>
                <a:spcPts val="1200"/>
              </a:spcAft>
              <a:buFont typeface="Wingdings" panose="05000000000000000000" pitchFamily="2" charset="2"/>
              <a:buChar char="§"/>
            </a:pPr>
            <a:r>
              <a:rPr lang="en-US" sz="2000" b="1" dirty="0" smtClean="0">
                <a:solidFill>
                  <a:schemeClr val="tx1"/>
                </a:solidFill>
              </a:rPr>
              <a:t>To ‘to </a:t>
            </a:r>
            <a:r>
              <a:rPr lang="en-US" sz="2000" b="1" dirty="0">
                <a:solidFill>
                  <a:schemeClr val="tx1"/>
                </a:solidFill>
              </a:rPr>
              <a:t>create a city of opportunity </a:t>
            </a:r>
            <a:r>
              <a:rPr lang="en-US" sz="2000" b="1" dirty="0" smtClean="0">
                <a:solidFill>
                  <a:schemeClr val="tx1"/>
                </a:solidFill>
              </a:rPr>
              <a:t>for all’</a:t>
            </a:r>
          </a:p>
          <a:p>
            <a:pPr lvl="1">
              <a:spcAft>
                <a:spcPts val="1200"/>
              </a:spcAft>
              <a:buFont typeface="Wingdings" panose="05000000000000000000" pitchFamily="2" charset="2"/>
              <a:buChar char="§"/>
            </a:pPr>
            <a:r>
              <a:rPr lang="en-US" sz="2000" b="1" dirty="0" smtClean="0">
                <a:solidFill>
                  <a:schemeClr val="tx1"/>
                </a:solidFill>
              </a:rPr>
              <a:t>Projects led, or supported by, local communities</a:t>
            </a:r>
          </a:p>
          <a:p>
            <a:pPr lvl="1">
              <a:buFont typeface="Wingdings" panose="05000000000000000000" pitchFamily="2" charset="2"/>
              <a:buChar char="§"/>
            </a:pPr>
            <a:r>
              <a:rPr lang="en-US" sz="2000" b="1" dirty="0" smtClean="0">
                <a:solidFill>
                  <a:schemeClr val="tx1"/>
                </a:solidFill>
              </a:rPr>
              <a:t>Not </a:t>
            </a:r>
            <a:r>
              <a:rPr lang="en-US" sz="2000" b="1" dirty="0">
                <a:solidFill>
                  <a:schemeClr val="tx1"/>
                </a:solidFill>
              </a:rPr>
              <a:t>a substitute for local authority </a:t>
            </a:r>
            <a:r>
              <a:rPr lang="en-US" sz="2000" b="1" dirty="0" smtClean="0">
                <a:solidFill>
                  <a:schemeClr val="tx1"/>
                </a:solidFill>
              </a:rPr>
              <a:t>funding – aims to add value</a:t>
            </a:r>
            <a:endParaRPr lang="en-US" sz="2000" b="1"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243" y="362640"/>
            <a:ext cx="1385455" cy="952500"/>
          </a:xfrm>
          <a:prstGeom prst="rect">
            <a:avLst/>
          </a:prstGeom>
        </p:spPr>
      </p:pic>
      <p:sp>
        <p:nvSpPr>
          <p:cNvPr id="8" name="Title 1"/>
          <p:cNvSpPr>
            <a:spLocks noGrp="1"/>
          </p:cNvSpPr>
          <p:nvPr>
            <p:ph type="title"/>
          </p:nvPr>
        </p:nvSpPr>
        <p:spPr>
          <a:xfrm>
            <a:off x="457200" y="394383"/>
            <a:ext cx="8229600" cy="814388"/>
          </a:xfrm>
        </p:spPr>
        <p:txBody>
          <a:bodyPr/>
          <a:lstStyle/>
          <a:p>
            <a:r>
              <a:rPr lang="en-GB" sz="3200" b="1" dirty="0" smtClean="0">
                <a:solidFill>
                  <a:srgbClr val="92D050"/>
                </a:solidFill>
              </a:rPr>
              <a:t>Leeds Parks </a:t>
            </a:r>
            <a:r>
              <a:rPr lang="en-GB" sz="3200" b="1" dirty="0" smtClean="0">
                <a:solidFill>
                  <a:srgbClr val="92D050"/>
                </a:solidFill>
              </a:rPr>
              <a:t>Fund</a:t>
            </a:r>
            <a:endParaRPr lang="en-GB" sz="3200" b="1" dirty="0">
              <a:solidFill>
                <a:srgbClr val="92D050"/>
              </a:solidFill>
            </a:endParaRPr>
          </a:p>
        </p:txBody>
      </p:sp>
    </p:spTree>
    <p:extLst>
      <p:ext uri="{BB962C8B-B14F-4D97-AF65-F5344CB8AC3E}">
        <p14:creationId xmlns:p14="http://schemas.microsoft.com/office/powerpoint/2010/main" val="76112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4088" t="5520" r="3608" b="8937"/>
          <a:stretch/>
        </p:blipFill>
        <p:spPr>
          <a:xfrm>
            <a:off x="4606871" y="4857604"/>
            <a:ext cx="4085867" cy="1115685"/>
          </a:xfrm>
        </p:spPr>
      </p:pic>
      <p:sp>
        <p:nvSpPr>
          <p:cNvPr id="7" name="Content Placeholder 2"/>
          <p:cNvSpPr txBox="1">
            <a:spLocks/>
          </p:cNvSpPr>
          <p:nvPr/>
        </p:nvSpPr>
        <p:spPr>
          <a:xfrm>
            <a:off x="576400" y="1535723"/>
            <a:ext cx="7461877" cy="43173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u="sng" kern="1200" baseline="0">
                <a:solidFill>
                  <a:srgbClr val="335643"/>
                </a:solidFill>
                <a:latin typeface="NeuzeitS Book" charset="0"/>
                <a:ea typeface="NeuzeitS Book" charset="0"/>
                <a:cs typeface="NeuzeitS Book"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tabLst/>
              <a:defRPr sz="1800" u="none" kern="1200" baseline="0">
                <a:solidFill>
                  <a:srgbClr val="335643"/>
                </a:solidFill>
                <a:latin typeface="NeuzeitS Book" charset="0"/>
                <a:ea typeface="NeuzeitS Book" charset="0"/>
                <a:cs typeface="NeuzeitS Book" charset="0"/>
              </a:defRPr>
            </a:lvl2pPr>
            <a:lvl3pPr marL="450850" indent="-441325" algn="l" defTabSz="914400" rtl="0" eaLnBrk="1" latinLnBrk="0" hangingPunct="1">
              <a:lnSpc>
                <a:spcPct val="100000"/>
              </a:lnSpc>
              <a:spcBef>
                <a:spcPts val="0"/>
              </a:spcBef>
              <a:spcAft>
                <a:spcPts val="600"/>
              </a:spcAft>
              <a:buFont typeface=".AppleSystemUIFont" charset="-120"/>
              <a:buChar char="—"/>
              <a:tabLst/>
              <a:defRPr sz="1800" kern="1200">
                <a:solidFill>
                  <a:srgbClr val="335643"/>
                </a:solidFill>
                <a:latin typeface="NeuzeitS Book" charset="0"/>
                <a:ea typeface="NeuzeitS Book" charset="0"/>
                <a:cs typeface="NeuzeitS Book" charset="0"/>
              </a:defRPr>
            </a:lvl3pPr>
            <a:lvl4pPr marL="846138" indent="-395288" algn="l" defTabSz="914400" rtl="0" eaLnBrk="1" latinLnBrk="0" hangingPunct="1">
              <a:lnSpc>
                <a:spcPct val="100000"/>
              </a:lnSpc>
              <a:spcBef>
                <a:spcPts val="0"/>
              </a:spcBef>
              <a:spcAft>
                <a:spcPts val="600"/>
              </a:spcAft>
              <a:buFont typeface=".AppleSystemUIFont" charset="-120"/>
              <a:buChar char="—"/>
              <a:tabLst/>
              <a:defRPr sz="1800" kern="1200">
                <a:solidFill>
                  <a:srgbClr val="335643"/>
                </a:solidFill>
                <a:latin typeface="NeuzeitS Book" charset="0"/>
                <a:ea typeface="NeuzeitS Book" charset="0"/>
                <a:cs typeface="NeuzeitS Book" charset="0"/>
              </a:defRPr>
            </a:lvl4pPr>
            <a:lvl5pPr marL="9525" indent="0" algn="l" defTabSz="914400" rtl="0" eaLnBrk="1" latinLnBrk="0" hangingPunct="1">
              <a:lnSpc>
                <a:spcPct val="100000"/>
              </a:lnSpc>
              <a:spcBef>
                <a:spcPts val="0"/>
              </a:spcBef>
              <a:spcAft>
                <a:spcPts val="600"/>
              </a:spcAft>
              <a:buFont typeface="Arial" panose="020B0604020202020204" pitchFamily="34" charset="0"/>
              <a:buNone/>
              <a:tabLst/>
              <a:defRPr sz="1800" b="1" kern="1200">
                <a:solidFill>
                  <a:srgbClr val="335643"/>
                </a:solidFill>
                <a:latin typeface="NeuzeitS Book" charset="0"/>
                <a:ea typeface="NeuzeitS Book" charset="0"/>
                <a:cs typeface="NeuzeitS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US" sz="2400" b="1" dirty="0" smtClean="0">
                <a:solidFill>
                  <a:schemeClr val="tx1"/>
                </a:solidFill>
                <a:latin typeface="+mn-lt"/>
              </a:rPr>
              <a:t>Funding for 2 years</a:t>
            </a:r>
          </a:p>
          <a:p>
            <a:pPr lvl="1">
              <a:spcAft>
                <a:spcPts val="0"/>
              </a:spcAft>
            </a:pPr>
            <a:endParaRPr lang="en-US" sz="2400" b="1" dirty="0" smtClean="0">
              <a:solidFill>
                <a:schemeClr val="tx1"/>
              </a:solidFill>
              <a:latin typeface="+mn-lt"/>
            </a:endParaRPr>
          </a:p>
          <a:p>
            <a:pPr lvl="1"/>
            <a:r>
              <a:rPr lang="en-US" sz="2400" b="1" dirty="0" smtClean="0">
                <a:solidFill>
                  <a:schemeClr val="tx1"/>
                </a:solidFill>
                <a:latin typeface="+mn-lt"/>
              </a:rPr>
              <a:t>Project aims to investigate the potential of charitable giving to parks</a:t>
            </a:r>
          </a:p>
          <a:p>
            <a:pPr>
              <a:lnSpc>
                <a:spcPct val="200000"/>
              </a:lnSpc>
            </a:pPr>
            <a:r>
              <a:rPr lang="en-GB" sz="2400" b="1" u="none" dirty="0" smtClean="0">
                <a:solidFill>
                  <a:schemeClr val="tx1"/>
                </a:solidFill>
                <a:latin typeface="+mn-lt"/>
              </a:rPr>
              <a:t>Will involve:-</a:t>
            </a:r>
          </a:p>
          <a:p>
            <a:pPr marL="285750" indent="-285750">
              <a:buFont typeface="Wingdings" panose="05000000000000000000" pitchFamily="2" charset="2"/>
              <a:buChar char="§"/>
            </a:pPr>
            <a:r>
              <a:rPr lang="en-GB" sz="2400" u="none" dirty="0" smtClean="0">
                <a:solidFill>
                  <a:schemeClr val="tx1"/>
                </a:solidFill>
                <a:latin typeface="+mn-lt"/>
              </a:rPr>
              <a:t>Research</a:t>
            </a:r>
          </a:p>
          <a:p>
            <a:pPr marL="285750" indent="-285750">
              <a:buFont typeface="Wingdings" panose="05000000000000000000" pitchFamily="2" charset="2"/>
              <a:buChar char="§"/>
            </a:pPr>
            <a:r>
              <a:rPr lang="en-GB" sz="2400" u="none" dirty="0" smtClean="0">
                <a:solidFill>
                  <a:schemeClr val="tx1"/>
                </a:solidFill>
                <a:latin typeface="+mn-lt"/>
              </a:rPr>
              <a:t>Developing and implementing fundraising and marketing plans</a:t>
            </a:r>
          </a:p>
          <a:p>
            <a:pPr marL="285750" indent="-285750">
              <a:buFont typeface="Wingdings" panose="05000000000000000000" pitchFamily="2" charset="2"/>
              <a:buChar char="§"/>
            </a:pPr>
            <a:r>
              <a:rPr lang="en-GB" sz="2400" u="none" dirty="0" smtClean="0">
                <a:solidFill>
                  <a:schemeClr val="tx1"/>
                </a:solidFill>
                <a:latin typeface="+mn-lt"/>
              </a:rPr>
              <a:t>Engaging communities</a:t>
            </a:r>
          </a:p>
          <a:p>
            <a:pPr marL="285750" indent="-285750">
              <a:buFont typeface="Wingdings" panose="05000000000000000000" pitchFamily="2" charset="2"/>
              <a:buChar char="§"/>
            </a:pPr>
            <a:r>
              <a:rPr lang="en-GB" sz="2400" u="none" dirty="0" smtClean="0">
                <a:solidFill>
                  <a:schemeClr val="tx1"/>
                </a:solidFill>
                <a:latin typeface="+mn-lt"/>
              </a:rPr>
              <a:t>Trialling new ways to donate</a:t>
            </a:r>
          </a:p>
          <a:p>
            <a:pPr marL="285750" indent="-285750">
              <a:buFont typeface="Wingdings" panose="05000000000000000000" pitchFamily="2" charset="2"/>
              <a:buChar char="§"/>
            </a:pPr>
            <a:r>
              <a:rPr lang="en-GB" sz="2400" u="none" dirty="0" smtClean="0">
                <a:solidFill>
                  <a:schemeClr val="tx1"/>
                </a:solidFill>
                <a:latin typeface="+mn-lt"/>
              </a:rPr>
              <a:t>Making a difference on the ground</a:t>
            </a:r>
            <a:endParaRPr lang="en-GB" sz="2400" u="none" dirty="0">
              <a:solidFill>
                <a:schemeClr val="tx1"/>
              </a:solidFill>
              <a:latin typeface="+mn-lt"/>
            </a:endParaRPr>
          </a:p>
          <a:p>
            <a:pPr lvl="1"/>
            <a:endParaRPr lang="en-US" sz="2400" b="1" dirty="0" smtClean="0">
              <a:latin typeface="+mn-lt"/>
            </a:endParaRPr>
          </a:p>
          <a:p>
            <a:pPr lvl="1"/>
            <a:endParaRPr lang="en-US" sz="2400" dirty="0">
              <a:latin typeface="+mn-lt"/>
            </a:endParaRPr>
          </a:p>
        </p:txBody>
      </p:sp>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2228" y="2891631"/>
            <a:ext cx="2188283" cy="7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
        <p:nvSpPr>
          <p:cNvPr id="12" name="Title 1"/>
          <p:cNvSpPr>
            <a:spLocks noGrp="1"/>
          </p:cNvSpPr>
          <p:nvPr>
            <p:ph type="title"/>
          </p:nvPr>
        </p:nvSpPr>
        <p:spPr>
          <a:xfrm>
            <a:off x="457200" y="394383"/>
            <a:ext cx="8229600" cy="814388"/>
          </a:xfrm>
        </p:spPr>
        <p:txBody>
          <a:bodyPr/>
          <a:lstStyle/>
          <a:p>
            <a:r>
              <a:rPr lang="en-GB" sz="3200" b="1" dirty="0" smtClean="0">
                <a:solidFill>
                  <a:srgbClr val="92D050"/>
                </a:solidFill>
              </a:rPr>
              <a:t>Rethinking Parks</a:t>
            </a:r>
            <a:endParaRPr lang="en-GB" sz="3200" b="1" dirty="0">
              <a:solidFill>
                <a:srgbClr val="92D050"/>
              </a:solidFill>
            </a:endParaRPr>
          </a:p>
        </p:txBody>
      </p:sp>
    </p:spTree>
    <p:extLst>
      <p:ext uri="{BB962C8B-B14F-4D97-AF65-F5344CB8AC3E}">
        <p14:creationId xmlns:p14="http://schemas.microsoft.com/office/powerpoint/2010/main" val="151930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 name="Content Placeholder 2"/>
          <p:cNvSpPr>
            <a:spLocks noGrp="1"/>
          </p:cNvSpPr>
          <p:nvPr>
            <p:ph sz="half" idx="1"/>
          </p:nvPr>
        </p:nvSpPr>
        <p:spPr>
          <a:xfrm>
            <a:off x="457799" y="1049379"/>
            <a:ext cx="5122285" cy="4356100"/>
          </a:xfrm>
        </p:spPr>
        <p:txBody>
          <a:bodyPr/>
          <a:lstStyle/>
          <a:p>
            <a:pPr>
              <a:defRPr/>
            </a:pPr>
            <a:endParaRPr lang="en-GB" sz="2400" b="1" u="sng" dirty="0" smtClean="0">
              <a:solidFill>
                <a:schemeClr val="tx1"/>
              </a:solidFill>
            </a:endParaRPr>
          </a:p>
          <a:p>
            <a:pPr>
              <a:defRPr/>
            </a:pPr>
            <a:endParaRPr lang="en-GB" sz="2400" b="1" dirty="0" smtClean="0">
              <a:solidFill>
                <a:schemeClr val="tx1"/>
              </a:solidFill>
            </a:endParaRPr>
          </a:p>
          <a:p>
            <a:pPr>
              <a:buFont typeface="Wingdings" panose="05000000000000000000" pitchFamily="2" charset="2"/>
              <a:buChar char="§"/>
              <a:defRPr/>
            </a:pPr>
            <a:r>
              <a:rPr lang="en-GB" sz="2400" b="1" dirty="0" smtClean="0">
                <a:solidFill>
                  <a:schemeClr val="tx1"/>
                </a:solidFill>
              </a:rPr>
              <a:t>Work has started on 2020-30 strategy</a:t>
            </a:r>
          </a:p>
          <a:p>
            <a:pPr>
              <a:buFont typeface="Wingdings" panose="05000000000000000000" pitchFamily="2" charset="2"/>
              <a:buChar char="§"/>
              <a:defRPr/>
            </a:pPr>
            <a:endParaRPr lang="en-GB" sz="2400" b="1" dirty="0" smtClean="0">
              <a:solidFill>
                <a:schemeClr val="tx1"/>
              </a:solidFill>
            </a:endParaRPr>
          </a:p>
          <a:p>
            <a:pPr>
              <a:buFont typeface="Wingdings" panose="05000000000000000000" pitchFamily="2" charset="2"/>
              <a:buChar char="§"/>
              <a:defRPr/>
            </a:pPr>
            <a:r>
              <a:rPr lang="en-GB" sz="2400" b="1" dirty="0" smtClean="0">
                <a:solidFill>
                  <a:schemeClr val="tx1"/>
                </a:solidFill>
              </a:rPr>
              <a:t>Community engagement essential</a:t>
            </a:r>
          </a:p>
          <a:p>
            <a:pPr>
              <a:buFont typeface="Wingdings" panose="05000000000000000000" pitchFamily="2" charset="2"/>
              <a:buChar char="§"/>
              <a:defRPr/>
            </a:pPr>
            <a:endParaRPr lang="en-GB" sz="2400" b="1" dirty="0" smtClean="0">
              <a:solidFill>
                <a:schemeClr val="tx1"/>
              </a:solidFill>
            </a:endParaRPr>
          </a:p>
          <a:p>
            <a:pPr>
              <a:buFont typeface="Wingdings" panose="05000000000000000000" pitchFamily="2" charset="2"/>
              <a:buChar char="§"/>
              <a:defRPr/>
            </a:pPr>
            <a:r>
              <a:rPr lang="en-GB" sz="2400" b="1" dirty="0" smtClean="0">
                <a:solidFill>
                  <a:schemeClr val="tx1"/>
                </a:solidFill>
              </a:rPr>
              <a:t>Forum is a key partner in developing the strategy</a:t>
            </a:r>
          </a:p>
          <a:p>
            <a:pPr>
              <a:buFont typeface="Wingdings" panose="05000000000000000000" pitchFamily="2" charset="2"/>
              <a:buChar char="§"/>
              <a:defRPr/>
            </a:pPr>
            <a:endParaRPr lang="en-GB" sz="2400" b="1" dirty="0">
              <a:solidFill>
                <a:schemeClr val="tx1"/>
              </a:solidFill>
            </a:endParaRPr>
          </a:p>
          <a:p>
            <a:pPr>
              <a:buFont typeface="Wingdings" panose="05000000000000000000" pitchFamily="2" charset="2"/>
              <a:buChar char="§"/>
              <a:defRPr/>
            </a:pPr>
            <a:r>
              <a:rPr lang="en-GB" sz="2400" b="1" dirty="0" smtClean="0">
                <a:solidFill>
                  <a:schemeClr val="tx1"/>
                </a:solidFill>
              </a:rPr>
              <a:t>Aim to be completed by end of 2020</a:t>
            </a:r>
            <a:endParaRPr lang="en-GB" sz="2400" b="1" dirty="0">
              <a:solidFill>
                <a:schemeClr val="tx1"/>
              </a:solidFill>
            </a:endParaRPr>
          </a:p>
        </p:txBody>
      </p:sp>
      <p:pic>
        <p:nvPicPr>
          <p:cNvPr id="972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8157" y="1721719"/>
            <a:ext cx="3014518" cy="42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
        <p:nvSpPr>
          <p:cNvPr id="9" name="Title 1"/>
          <p:cNvSpPr>
            <a:spLocks noGrp="1"/>
          </p:cNvSpPr>
          <p:nvPr>
            <p:ph type="title"/>
          </p:nvPr>
        </p:nvSpPr>
        <p:spPr>
          <a:xfrm>
            <a:off x="457200" y="394383"/>
            <a:ext cx="8229600" cy="814388"/>
          </a:xfrm>
        </p:spPr>
        <p:txBody>
          <a:bodyPr/>
          <a:lstStyle/>
          <a:p>
            <a:r>
              <a:rPr lang="en-GB" sz="3200" b="1" dirty="0" smtClean="0">
                <a:solidFill>
                  <a:srgbClr val="92D050"/>
                </a:solidFill>
              </a:rPr>
              <a:t>Leeds Parks and Green </a:t>
            </a:r>
            <a:r>
              <a:rPr lang="en-GB" sz="3200" b="1" dirty="0" smtClean="0">
                <a:solidFill>
                  <a:srgbClr val="92D050"/>
                </a:solidFill>
              </a:rPr>
              <a:t>Space Strategy</a:t>
            </a:r>
            <a:endParaRPr lang="en-GB" sz="3200" b="1" dirty="0">
              <a:solidFill>
                <a:srgbClr val="92D050"/>
              </a:solidFill>
            </a:endParaRPr>
          </a:p>
        </p:txBody>
      </p:sp>
    </p:spTree>
    <p:extLst>
      <p:ext uri="{BB962C8B-B14F-4D97-AF65-F5344CB8AC3E}">
        <p14:creationId xmlns:p14="http://schemas.microsoft.com/office/powerpoint/2010/main" val="2056647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074" name="Title 1"/>
          <p:cNvSpPr>
            <a:spLocks noGrp="1"/>
          </p:cNvSpPr>
          <p:nvPr>
            <p:ph type="ctrTitle"/>
          </p:nvPr>
        </p:nvSpPr>
        <p:spPr>
          <a:xfrm>
            <a:off x="0" y="59375"/>
            <a:ext cx="7772400" cy="1470025"/>
          </a:xfrm>
        </p:spPr>
        <p:txBody>
          <a:bodyPr/>
          <a:lstStyle/>
          <a:p>
            <a:pPr eaLnBrk="1" hangingPunct="1"/>
            <a:r>
              <a:rPr lang="en-US" altLang="en-US" sz="3200" dirty="0" smtClean="0">
                <a:solidFill>
                  <a:schemeClr val="accent3">
                    <a:lumMod val="50000"/>
                  </a:schemeClr>
                </a:solidFill>
              </a:rPr>
              <a:t>	</a:t>
            </a:r>
            <a:r>
              <a:rPr lang="en-US" altLang="en-US" sz="3200" b="1" dirty="0" smtClean="0">
                <a:solidFill>
                  <a:schemeClr val="accent3">
                    <a:lumMod val="50000"/>
                  </a:schemeClr>
                </a:solidFill>
              </a:rPr>
              <a:t>Leeds Parks and Green Spaces Forum</a:t>
            </a:r>
          </a:p>
        </p:txBody>
      </p:sp>
      <p:sp>
        <p:nvSpPr>
          <p:cNvPr id="3" name="Subtitle 2"/>
          <p:cNvSpPr>
            <a:spLocks noGrp="1"/>
          </p:cNvSpPr>
          <p:nvPr>
            <p:ph type="subTitle" idx="1"/>
          </p:nvPr>
        </p:nvSpPr>
        <p:spPr>
          <a:xfrm>
            <a:off x="531089" y="1760988"/>
            <a:ext cx="7652327" cy="5043571"/>
          </a:xfrm>
        </p:spPr>
        <p:txBody>
          <a:bodyPr/>
          <a:lstStyle/>
          <a:p>
            <a:r>
              <a:rPr lang="en-GB" sz="2400" b="1" dirty="0" smtClean="0">
                <a:solidFill>
                  <a:schemeClr val="tx1"/>
                </a:solidFill>
              </a:rPr>
              <a:t>Priorities for </a:t>
            </a:r>
            <a:r>
              <a:rPr lang="en-GB" sz="2400" b="1" dirty="0" smtClean="0">
                <a:solidFill>
                  <a:schemeClr val="tx1"/>
                </a:solidFill>
              </a:rPr>
              <a:t>2020</a:t>
            </a:r>
            <a:endParaRPr lang="en-GB" sz="2400" b="1" dirty="0" smtClean="0">
              <a:solidFill>
                <a:schemeClr val="tx1"/>
              </a:solidFill>
            </a:endParaRPr>
          </a:p>
          <a:p>
            <a:endParaRPr lang="en-GB" sz="2400" b="1" dirty="0" smtClean="0">
              <a:solidFill>
                <a:schemeClr val="tx1"/>
              </a:solidFill>
            </a:endParaRPr>
          </a:p>
          <a:p>
            <a:pPr marL="457200" indent="-457200">
              <a:spcBef>
                <a:spcPts val="0"/>
              </a:spcBef>
              <a:buFont typeface="Wingdings" panose="05000000000000000000" pitchFamily="2" charset="2"/>
              <a:buChar char="§"/>
            </a:pPr>
            <a:r>
              <a:rPr lang="en-GB" sz="2400" b="1" dirty="0" smtClean="0">
                <a:solidFill>
                  <a:schemeClr val="tx1"/>
                </a:solidFill>
              </a:rPr>
              <a:t>Leeds Parks and Green Space Strategy</a:t>
            </a:r>
          </a:p>
          <a:p>
            <a:pPr marL="457200" indent="-457200">
              <a:spcBef>
                <a:spcPts val="0"/>
              </a:spcBef>
              <a:buFont typeface="Wingdings" panose="05000000000000000000" pitchFamily="2" charset="2"/>
              <a:buChar char="§"/>
            </a:pPr>
            <a:endParaRPr lang="en-GB" sz="2400" b="1" dirty="0" smtClean="0">
              <a:solidFill>
                <a:schemeClr val="tx1"/>
              </a:solidFill>
            </a:endParaRPr>
          </a:p>
          <a:p>
            <a:pPr marL="457200" indent="-457200">
              <a:spcBef>
                <a:spcPts val="0"/>
              </a:spcBef>
              <a:buFont typeface="Wingdings" panose="05000000000000000000" pitchFamily="2" charset="2"/>
              <a:buChar char="§"/>
            </a:pPr>
            <a:r>
              <a:rPr lang="en-GB" sz="2400" b="1" dirty="0" smtClean="0">
                <a:solidFill>
                  <a:schemeClr val="tx1"/>
                </a:solidFill>
              </a:rPr>
              <a:t>Promoting the benefits of public green space for health and wellbeing (including clean air)</a:t>
            </a:r>
          </a:p>
          <a:p>
            <a:pPr marL="457200" indent="-457200">
              <a:spcBef>
                <a:spcPts val="0"/>
              </a:spcBef>
              <a:buFont typeface="Wingdings" panose="05000000000000000000" pitchFamily="2" charset="2"/>
              <a:buChar char="§"/>
            </a:pPr>
            <a:endParaRPr lang="en-GB" sz="2400" b="1" dirty="0" smtClean="0">
              <a:solidFill>
                <a:schemeClr val="tx1"/>
              </a:solidFill>
            </a:endParaRPr>
          </a:p>
          <a:p>
            <a:pPr marL="457200" indent="-457200">
              <a:spcBef>
                <a:spcPts val="0"/>
              </a:spcBef>
              <a:buFont typeface="Wingdings" panose="05000000000000000000" pitchFamily="2" charset="2"/>
              <a:buChar char="§"/>
            </a:pPr>
            <a:r>
              <a:rPr lang="en-GB" sz="2400" b="1" dirty="0" smtClean="0">
                <a:solidFill>
                  <a:schemeClr val="tx1"/>
                </a:solidFill>
              </a:rPr>
              <a:t>Promoting the importance of creating, maintaining and enhancing green corridors</a:t>
            </a:r>
          </a:p>
          <a:p>
            <a:pPr marL="457200" indent="-457200">
              <a:spcBef>
                <a:spcPts val="0"/>
              </a:spcBef>
              <a:buFont typeface="Wingdings" panose="05000000000000000000" pitchFamily="2" charset="2"/>
              <a:buChar char="§"/>
            </a:pPr>
            <a:endParaRPr lang="en-GB" sz="2400" b="1" dirty="0" smtClean="0">
              <a:solidFill>
                <a:schemeClr val="tx1"/>
              </a:solidFill>
            </a:endParaRPr>
          </a:p>
          <a:p>
            <a:pPr marL="457200" indent="-457200">
              <a:spcBef>
                <a:spcPts val="0"/>
              </a:spcBef>
              <a:buFont typeface="Wingdings" panose="05000000000000000000" pitchFamily="2" charset="2"/>
              <a:buChar char="§"/>
            </a:pPr>
            <a:r>
              <a:rPr lang="en-GB" sz="2400" b="1" dirty="0" smtClean="0">
                <a:solidFill>
                  <a:schemeClr val="tx1"/>
                </a:solidFill>
              </a:rPr>
              <a:t>Auditing Parks for accessibility with local partners  </a:t>
            </a:r>
            <a:endParaRPr lang="en-GB" sz="2400" b="1"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Tree>
    <p:extLst>
      <p:ext uri="{BB962C8B-B14F-4D97-AF65-F5344CB8AC3E}">
        <p14:creationId xmlns:p14="http://schemas.microsoft.com/office/powerpoint/2010/main" val="95014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384" y="-190005"/>
            <a:ext cx="9761516" cy="748145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236907" y="-178130"/>
            <a:ext cx="10675150" cy="7469579"/>
          </a:xfrm>
          <a:prstGeom prst="rect">
            <a:avLst/>
          </a:prstGeom>
        </p:spPr>
      </p:pic>
      <p:sp>
        <p:nvSpPr>
          <p:cNvPr id="3074" name="Title 1"/>
          <p:cNvSpPr>
            <a:spLocks noGrp="1"/>
          </p:cNvSpPr>
          <p:nvPr>
            <p:ph type="ctrTitle"/>
          </p:nvPr>
        </p:nvSpPr>
        <p:spPr>
          <a:xfrm>
            <a:off x="0" y="59375"/>
            <a:ext cx="7772400" cy="1470025"/>
          </a:xfrm>
        </p:spPr>
        <p:txBody>
          <a:bodyPr/>
          <a:lstStyle/>
          <a:p>
            <a:pPr eaLnBrk="1" hangingPunct="1"/>
            <a:r>
              <a:rPr lang="en-US" altLang="en-US" sz="3200" dirty="0" smtClean="0"/>
              <a:t>	</a:t>
            </a:r>
            <a:r>
              <a:rPr lang="en-US" altLang="en-US" sz="3200" b="1" dirty="0" smtClean="0"/>
              <a:t>Leeds Parks and Green Spaces Forum</a:t>
            </a:r>
          </a:p>
        </p:txBody>
      </p:sp>
      <p:sp>
        <p:nvSpPr>
          <p:cNvPr id="3" name="Subtitle 2"/>
          <p:cNvSpPr>
            <a:spLocks noGrp="1"/>
          </p:cNvSpPr>
          <p:nvPr>
            <p:ph type="subTitle" idx="1"/>
          </p:nvPr>
        </p:nvSpPr>
        <p:spPr>
          <a:xfrm>
            <a:off x="531089" y="1760988"/>
            <a:ext cx="7652327" cy="5043571"/>
          </a:xfrm>
        </p:spPr>
        <p:txBody>
          <a:bodyPr/>
          <a:lstStyle/>
          <a:p>
            <a:r>
              <a:rPr lang="en-GB" sz="2400" b="1" dirty="0" smtClean="0">
                <a:solidFill>
                  <a:schemeClr val="tx1"/>
                </a:solidFill>
              </a:rPr>
              <a:t>Website</a:t>
            </a:r>
          </a:p>
          <a:p>
            <a:endParaRPr lang="en-GB" sz="2400" b="1" dirty="0">
              <a:solidFill>
                <a:schemeClr val="tx1"/>
              </a:solidFill>
            </a:endParaRPr>
          </a:p>
          <a:p>
            <a:r>
              <a:rPr lang="en-GB" sz="2400" dirty="0">
                <a:hlinkClick r:id="rId4"/>
              </a:rPr>
              <a:t>http://leedsparksforum.org</a:t>
            </a:r>
            <a:r>
              <a:rPr lang="en-GB" sz="2400" dirty="0" smtClean="0">
                <a:hlinkClick r:id="rId4"/>
              </a:rPr>
              <a:t>/</a:t>
            </a:r>
            <a:endParaRPr lang="en-GB" sz="2400" dirty="0" smtClean="0"/>
          </a:p>
          <a:p>
            <a:endParaRPr lang="en-GB" sz="2400" b="1" dirty="0">
              <a:solidFill>
                <a:schemeClr val="tx1"/>
              </a:solidFill>
            </a:endParaRPr>
          </a:p>
          <a:p>
            <a:endParaRPr lang="en-US" sz="2400" dirty="0" smtClean="0"/>
          </a:p>
          <a:p>
            <a:endParaRPr lang="en-US" sz="2400" dirty="0"/>
          </a:p>
          <a:p>
            <a:endParaRPr lang="en-US" sz="2400" dirty="0" smtClean="0"/>
          </a:p>
          <a:p>
            <a:endParaRPr lang="en-US" sz="2400" dirty="0"/>
          </a:p>
          <a:p>
            <a:r>
              <a:rPr lang="en-US" sz="2000" dirty="0" smtClean="0"/>
              <a:t>Our Chair, Lynda </a:t>
            </a:r>
            <a:r>
              <a:rPr lang="en-US" sz="2000" dirty="0" err="1" smtClean="0"/>
              <a:t>Kitching</a:t>
            </a:r>
            <a:r>
              <a:rPr lang="en-US" sz="2000" dirty="0" smtClean="0"/>
              <a:t> extends an </a:t>
            </a:r>
            <a:r>
              <a:rPr lang="en-US" sz="2000" b="1" dirty="0"/>
              <a:t>invitation</a:t>
            </a:r>
            <a:r>
              <a:rPr lang="en-US" sz="2000" dirty="0"/>
              <a:t> to </a:t>
            </a:r>
            <a:r>
              <a:rPr lang="en-US" sz="2000" dirty="0" smtClean="0"/>
              <a:t>1 </a:t>
            </a:r>
            <a:r>
              <a:rPr lang="en-US" sz="2000" dirty="0"/>
              <a:t>or 2 people to our next meeting </a:t>
            </a:r>
            <a:r>
              <a:rPr lang="en-US" sz="2000" dirty="0" smtClean="0"/>
              <a:t>on the afternoon </a:t>
            </a:r>
            <a:r>
              <a:rPr lang="en-US" sz="2000" dirty="0"/>
              <a:t>of Thursday 23</a:t>
            </a:r>
            <a:r>
              <a:rPr lang="en-US" sz="2000" baseline="30000" dirty="0"/>
              <a:t>rd</a:t>
            </a:r>
            <a:r>
              <a:rPr lang="en-US" sz="2000" dirty="0"/>
              <a:t> April, venue </a:t>
            </a:r>
            <a:r>
              <a:rPr lang="en-US" sz="2000" dirty="0" err="1"/>
              <a:t>tba</a:t>
            </a:r>
            <a:r>
              <a:rPr lang="en-US" sz="2000" dirty="0"/>
              <a:t>.</a:t>
            </a:r>
          </a:p>
          <a:p>
            <a:endParaRPr lang="en-GB" sz="2400" b="1" dirty="0" smtClean="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125" y="316815"/>
            <a:ext cx="1110582" cy="969525"/>
          </a:xfrm>
          <a:prstGeom prst="rect">
            <a:avLst/>
          </a:prstGeom>
        </p:spPr>
      </p:pic>
    </p:spTree>
    <p:extLst>
      <p:ext uri="{BB962C8B-B14F-4D97-AF65-F5344CB8AC3E}">
        <p14:creationId xmlns:p14="http://schemas.microsoft.com/office/powerpoint/2010/main" val="88116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12140</TotalTime>
  <Words>814</Words>
  <Application>Microsoft Macintosh PowerPoint</Application>
  <PresentationFormat>On-screen Show (4:3)</PresentationFormat>
  <Paragraphs>119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MS PGothic</vt:lpstr>
      <vt:lpstr>NeuzeitS Book</vt:lpstr>
      <vt:lpstr>Wingdings</vt:lpstr>
      <vt:lpstr>Arial</vt:lpstr>
      <vt:lpstr>Office Theme</vt:lpstr>
      <vt:lpstr>PowerPoint Presentation</vt:lpstr>
      <vt:lpstr>Leeds Parks and Green Spaces Forum</vt:lpstr>
      <vt:lpstr>Leeds Parks and Green Spaces Forum</vt:lpstr>
      <vt:lpstr>Leeds Parks and Green Spaces Forum</vt:lpstr>
      <vt:lpstr>Leeds Parks Fund</vt:lpstr>
      <vt:lpstr>Rethinking Parks</vt:lpstr>
      <vt:lpstr>Leeds Parks and Green Space Strategy</vt:lpstr>
      <vt:lpstr> Leeds Parks and Green Spaces Forum</vt:lpstr>
      <vt:lpstr> Leeds Parks and Green Spaces Forum</vt:lpstr>
    </vt:vector>
  </TitlesOfParts>
  <Company>LCC</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dark</dc:creator>
  <cp:lastModifiedBy>Tom Bliss</cp:lastModifiedBy>
  <cp:revision>425</cp:revision>
  <cp:lastPrinted>2019-09-17T12:54:06Z</cp:lastPrinted>
  <dcterms:created xsi:type="dcterms:W3CDTF">2015-12-21T15:00:30Z</dcterms:created>
  <dcterms:modified xsi:type="dcterms:W3CDTF">2020-01-30T10:37:08Z</dcterms:modified>
</cp:coreProperties>
</file>